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13"/>
  </p:notesMasterIdLst>
  <p:handoutMasterIdLst>
    <p:handoutMasterId r:id="rId114"/>
  </p:handoutMasterIdLst>
  <p:sldIdLst>
    <p:sldId id="356" r:id="rId2"/>
    <p:sldId id="357" r:id="rId3"/>
    <p:sldId id="358" r:id="rId4"/>
    <p:sldId id="359" r:id="rId5"/>
    <p:sldId id="475" r:id="rId6"/>
    <p:sldId id="476" r:id="rId7"/>
    <p:sldId id="508" r:id="rId8"/>
    <p:sldId id="361" r:id="rId9"/>
    <p:sldId id="473" r:id="rId10"/>
    <p:sldId id="362" r:id="rId11"/>
    <p:sldId id="477" r:id="rId12"/>
    <p:sldId id="509" r:id="rId13"/>
    <p:sldId id="363" r:id="rId14"/>
    <p:sldId id="469" r:id="rId15"/>
    <p:sldId id="364" r:id="rId16"/>
    <p:sldId id="470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506" r:id="rId27"/>
    <p:sldId id="514" r:id="rId28"/>
    <p:sldId id="490" r:id="rId29"/>
    <p:sldId id="447" r:id="rId30"/>
    <p:sldId id="471" r:id="rId31"/>
    <p:sldId id="375" r:id="rId32"/>
    <p:sldId id="472" r:id="rId33"/>
    <p:sldId id="376" r:id="rId34"/>
    <p:sldId id="457" r:id="rId35"/>
    <p:sldId id="378" r:id="rId36"/>
    <p:sldId id="453" r:id="rId37"/>
    <p:sldId id="454" r:id="rId38"/>
    <p:sldId id="379" r:id="rId39"/>
    <p:sldId id="455" r:id="rId40"/>
    <p:sldId id="456" r:id="rId41"/>
    <p:sldId id="515" r:id="rId42"/>
    <p:sldId id="380" r:id="rId43"/>
    <p:sldId id="450" r:id="rId44"/>
    <p:sldId id="452" r:id="rId45"/>
    <p:sldId id="451" r:id="rId46"/>
    <p:sldId id="381" r:id="rId47"/>
    <p:sldId id="460" r:id="rId48"/>
    <p:sldId id="461" r:id="rId49"/>
    <p:sldId id="462" r:id="rId50"/>
    <p:sldId id="463" r:id="rId51"/>
    <p:sldId id="382" r:id="rId52"/>
    <p:sldId id="465" r:id="rId53"/>
    <p:sldId id="466" r:id="rId54"/>
    <p:sldId id="467" r:id="rId55"/>
    <p:sldId id="468" r:id="rId56"/>
    <p:sldId id="383" r:id="rId57"/>
    <p:sldId id="464" r:id="rId58"/>
    <p:sldId id="384" r:id="rId59"/>
    <p:sldId id="385" r:id="rId60"/>
    <p:sldId id="439" r:id="rId61"/>
    <p:sldId id="440" r:id="rId62"/>
    <p:sldId id="386" r:id="rId63"/>
    <p:sldId id="441" r:id="rId64"/>
    <p:sldId id="387" r:id="rId65"/>
    <p:sldId id="388" r:id="rId66"/>
    <p:sldId id="442" r:id="rId67"/>
    <p:sldId id="443" r:id="rId68"/>
    <p:sldId id="448" r:id="rId69"/>
    <p:sldId id="390" r:id="rId70"/>
    <p:sldId id="391" r:id="rId71"/>
    <p:sldId id="449" r:id="rId72"/>
    <p:sldId id="392" r:id="rId73"/>
    <p:sldId id="444" r:id="rId74"/>
    <p:sldId id="393" r:id="rId75"/>
    <p:sldId id="438" r:id="rId76"/>
    <p:sldId id="394" r:id="rId77"/>
    <p:sldId id="445" r:id="rId78"/>
    <p:sldId id="395" r:id="rId79"/>
    <p:sldId id="446" r:id="rId80"/>
    <p:sldId id="396" r:id="rId81"/>
    <p:sldId id="478" r:id="rId82"/>
    <p:sldId id="397" r:id="rId83"/>
    <p:sldId id="479" r:id="rId84"/>
    <p:sldId id="398" r:id="rId85"/>
    <p:sldId id="399" r:id="rId86"/>
    <p:sldId id="400" r:id="rId87"/>
    <p:sldId id="401" r:id="rId88"/>
    <p:sldId id="402" r:id="rId89"/>
    <p:sldId id="407" r:id="rId90"/>
    <p:sldId id="409" r:id="rId91"/>
    <p:sldId id="412" r:id="rId92"/>
    <p:sldId id="434" r:id="rId93"/>
    <p:sldId id="413" r:id="rId94"/>
    <p:sldId id="435" r:id="rId95"/>
    <p:sldId id="414" r:id="rId96"/>
    <p:sldId id="436" r:id="rId97"/>
    <p:sldId id="437" r:id="rId98"/>
    <p:sldId id="497" r:id="rId99"/>
    <p:sldId id="496" r:id="rId100"/>
    <p:sldId id="500" r:id="rId101"/>
    <p:sldId id="498" r:id="rId102"/>
    <p:sldId id="501" r:id="rId103"/>
    <p:sldId id="499" r:id="rId104"/>
    <p:sldId id="511" r:id="rId105"/>
    <p:sldId id="510" r:id="rId106"/>
    <p:sldId id="513" r:id="rId107"/>
    <p:sldId id="512" r:id="rId108"/>
    <p:sldId id="416" r:id="rId109"/>
    <p:sldId id="417" r:id="rId110"/>
    <p:sldId id="418" r:id="rId111"/>
    <p:sldId id="419" r:id="rId112"/>
  </p:sldIdLst>
  <p:sldSz cx="9144000" cy="6858000" type="screen4x3"/>
  <p:notesSz cx="6802438" cy="9934575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Garamond" panose="02020404030301010803" pitchFamily="18" charset="0"/>
        <a:ea typeface="+mn-ea"/>
        <a:cs typeface="Angsana New" panose="02020603050405020304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Garamond" panose="02020404030301010803" pitchFamily="18" charset="0"/>
        <a:ea typeface="+mn-ea"/>
        <a:cs typeface="Angsana New" panose="02020603050405020304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Garamond" panose="02020404030301010803" pitchFamily="18" charset="0"/>
        <a:ea typeface="+mn-ea"/>
        <a:cs typeface="Angsana New" panose="02020603050405020304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Garamond" panose="02020404030301010803" pitchFamily="18" charset="0"/>
        <a:ea typeface="+mn-ea"/>
        <a:cs typeface="Angsana New" panose="02020603050405020304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Garamond" panose="02020404030301010803" pitchFamily="18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Garamond" panose="02020404030301010803" pitchFamily="18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Garamond" panose="02020404030301010803" pitchFamily="18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Garamond" panose="02020404030301010803" pitchFamily="18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Garamond" panose="02020404030301010803" pitchFamily="18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000000"/>
    <a:srgbClr val="FF3300"/>
    <a:srgbClr val="993300"/>
    <a:srgbClr val="FF9966"/>
    <a:srgbClr val="33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2866" autoAdjust="0"/>
  </p:normalViewPr>
  <p:slideViewPr>
    <p:cSldViewPr>
      <p:cViewPr varScale="1">
        <p:scale>
          <a:sx n="86" d="100"/>
          <a:sy n="86" d="100"/>
        </p:scale>
        <p:origin x="97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ตัวยึดวันที่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53141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8FB6C42-BBD9-49D7-9EAD-EC478639402D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4" name="ตัวยึดท้ายกระดาษ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ยึดหมายเลขภาพนิ่ง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53141" y="9436122"/>
            <a:ext cx="2947723" cy="49672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715295-5207-401F-BB94-005D5AEC3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7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ตัวยึดวันที่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55C604-98D1-439B-ADBB-3187F2B8BB69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4" name="ตัวยึดรูปบนภาพนิ่ง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7288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ตัวยึดบันทึกย่อ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80244" y="4718923"/>
            <a:ext cx="5441950" cy="447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noProof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/>
              <a:t>ระดับที่สอง</a:t>
            </a:r>
          </a:p>
          <a:p>
            <a:pPr lvl="2"/>
            <a:r>
              <a:rPr lang="th-TH" noProof="0"/>
              <a:t>ระดับที่สาม</a:t>
            </a:r>
          </a:p>
          <a:p>
            <a:pPr lvl="3"/>
            <a:r>
              <a:rPr lang="th-TH" noProof="0"/>
              <a:t>ระดับที่สี่</a:t>
            </a:r>
          </a:p>
          <a:p>
            <a:pPr lvl="4"/>
            <a:r>
              <a:rPr lang="th-TH" noProof="0"/>
              <a:t>ระดับที่ห้า</a:t>
            </a:r>
            <a:endParaRPr lang="en-US" noProof="0"/>
          </a:p>
        </p:txBody>
      </p:sp>
      <p:sp>
        <p:nvSpPr>
          <p:cNvPr id="6" name="ตัวยึดท้ายกระดาษ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853141" y="9436122"/>
            <a:ext cx="2947723" cy="49672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2260B7-A3CA-4F9D-B943-07FB148D3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3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58792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73622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Cordia New" panose="020B0304020202020204" pitchFamily="34" charset="-34"/>
            </a:endParaRPr>
          </a:p>
        </p:txBody>
      </p:sp>
      <p:sp>
        <p:nvSpPr>
          <p:cNvPr id="34820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fld id="{AEF45E6D-0D69-4059-8BF0-F2E9596F778C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55596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39679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207055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424546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645536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812893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545449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dirty="0" smtClean="0"/>
          </a:p>
        </p:txBody>
      </p:sp>
    </p:spTree>
    <p:extLst>
      <p:ext uri="{BB962C8B-B14F-4D97-AF65-F5344CB8AC3E}">
        <p14:creationId xmlns:p14="http://schemas.microsoft.com/office/powerpoint/2010/main" val="458066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271681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982142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01278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57495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25319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937586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312715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396665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547152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629045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167914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26872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106343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9925962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162568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04804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0308277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945863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640638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058989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200686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220625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07770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9160764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0739694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7418193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9560843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2372982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9342541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817657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5759621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8131525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0726551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600491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1208215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3441937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9104168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5800660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1491502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0716195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4802758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9774839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2502579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0617004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784008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6161019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8189856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3149376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5538231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2859916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3088694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1233677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7946096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9541765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0359564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666250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818754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4600909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7816517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8880354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dirty="0" smtClean="0"/>
          </a:p>
        </p:txBody>
      </p:sp>
    </p:spTree>
    <p:extLst>
      <p:ext uri="{BB962C8B-B14F-4D97-AF65-F5344CB8AC3E}">
        <p14:creationId xmlns:p14="http://schemas.microsoft.com/office/powerpoint/2010/main" val="18148739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2252553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4437577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6054149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0745727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7881504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719074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5534407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4899010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7011918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83648587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4103998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2818502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8637822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6023650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4786048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6136301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434380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8014506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2260B7-A3CA-4F9D-B943-07FB148D3F9A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560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2260B7-A3CA-4F9D-B943-07FB148D3F9A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469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553257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2236810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97433817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22002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>
              <a:extLst/>
            </p:cNvPr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>
              <a:extLst/>
            </p:cNvPr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200 w 185"/>
                <a:gd name="T1" fmla="*/ 0 h 120"/>
                <a:gd name="T2" fmla="*/ 200 w 185"/>
                <a:gd name="T3" fmla="*/ 6 h 120"/>
                <a:gd name="T4" fmla="*/ 200 w 185"/>
                <a:gd name="T5" fmla="*/ 18 h 120"/>
                <a:gd name="T6" fmla="*/ 200 w 185"/>
                <a:gd name="T7" fmla="*/ 36 h 120"/>
                <a:gd name="T8" fmla="*/ 194 w 185"/>
                <a:gd name="T9" fmla="*/ 54 h 120"/>
                <a:gd name="T10" fmla="*/ 176 w 185"/>
                <a:gd name="T11" fmla="*/ 72 h 120"/>
                <a:gd name="T12" fmla="*/ 152 w 185"/>
                <a:gd name="T13" fmla="*/ 96 h 120"/>
                <a:gd name="T14" fmla="*/ 116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200 w 185"/>
                <a:gd name="T29" fmla="*/ 0 h 120"/>
                <a:gd name="T30" fmla="*/ 200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52 w 526"/>
                <a:gd name="T17" fmla="*/ 179 h 275"/>
                <a:gd name="T18" fmla="*/ 224 w 526"/>
                <a:gd name="T19" fmla="*/ 143 h 275"/>
                <a:gd name="T20" fmla="*/ 266 w 526"/>
                <a:gd name="T21" fmla="*/ 120 h 275"/>
                <a:gd name="T22" fmla="*/ 314 w 526"/>
                <a:gd name="T23" fmla="*/ 96 h 275"/>
                <a:gd name="T24" fmla="*/ 423 w 526"/>
                <a:gd name="T25" fmla="*/ 48 h 275"/>
                <a:gd name="T26" fmla="*/ 472 w 526"/>
                <a:gd name="T27" fmla="*/ 30 h 275"/>
                <a:gd name="T28" fmla="*/ 508 w 526"/>
                <a:gd name="T29" fmla="*/ 12 h 275"/>
                <a:gd name="T30" fmla="*/ 532 w 526"/>
                <a:gd name="T31" fmla="*/ 6 h 275"/>
                <a:gd name="T32" fmla="*/ 550 w 526"/>
                <a:gd name="T33" fmla="*/ 0 h 275"/>
                <a:gd name="T34" fmla="*/ 556 w 526"/>
                <a:gd name="T35" fmla="*/ 0 h 275"/>
                <a:gd name="T36" fmla="*/ 550 w 526"/>
                <a:gd name="T37" fmla="*/ 6 h 275"/>
                <a:gd name="T38" fmla="*/ 538 w 526"/>
                <a:gd name="T39" fmla="*/ 12 h 275"/>
                <a:gd name="T40" fmla="*/ 514 w 526"/>
                <a:gd name="T41" fmla="*/ 24 h 275"/>
                <a:gd name="T42" fmla="*/ 490 w 526"/>
                <a:gd name="T43" fmla="*/ 42 h 275"/>
                <a:gd name="T44" fmla="*/ 466 w 526"/>
                <a:gd name="T45" fmla="*/ 54 h 275"/>
                <a:gd name="T46" fmla="*/ 423 w 526"/>
                <a:gd name="T47" fmla="*/ 78 h 275"/>
                <a:gd name="T48" fmla="*/ 355 w 526"/>
                <a:gd name="T49" fmla="*/ 108 h 275"/>
                <a:gd name="T50" fmla="*/ 290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35 w 718"/>
                <a:gd name="T17" fmla="*/ 228 h 306"/>
                <a:gd name="T18" fmla="*/ 141 w 718"/>
                <a:gd name="T19" fmla="*/ 228 h 306"/>
                <a:gd name="T20" fmla="*/ 159 w 718"/>
                <a:gd name="T21" fmla="*/ 222 h 306"/>
                <a:gd name="T22" fmla="*/ 183 w 718"/>
                <a:gd name="T23" fmla="*/ 216 h 306"/>
                <a:gd name="T24" fmla="*/ 213 w 718"/>
                <a:gd name="T25" fmla="*/ 204 h 306"/>
                <a:gd name="T26" fmla="*/ 290 w 718"/>
                <a:gd name="T27" fmla="*/ 180 h 306"/>
                <a:gd name="T28" fmla="*/ 401 w 718"/>
                <a:gd name="T29" fmla="*/ 156 h 306"/>
                <a:gd name="T30" fmla="*/ 491 w 718"/>
                <a:gd name="T31" fmla="*/ 126 h 306"/>
                <a:gd name="T32" fmla="*/ 574 w 718"/>
                <a:gd name="T33" fmla="*/ 102 h 306"/>
                <a:gd name="T34" fmla="*/ 606 w 718"/>
                <a:gd name="T35" fmla="*/ 90 h 306"/>
                <a:gd name="T36" fmla="*/ 649 w 718"/>
                <a:gd name="T37" fmla="*/ 84 h 306"/>
                <a:gd name="T38" fmla="*/ 667 w 718"/>
                <a:gd name="T39" fmla="*/ 78 h 306"/>
                <a:gd name="T40" fmla="*/ 673 w 718"/>
                <a:gd name="T41" fmla="*/ 72 h 306"/>
                <a:gd name="T42" fmla="*/ 679 w 718"/>
                <a:gd name="T43" fmla="*/ 66 h 306"/>
                <a:gd name="T44" fmla="*/ 697 w 718"/>
                <a:gd name="T45" fmla="*/ 60 h 306"/>
                <a:gd name="T46" fmla="*/ 739 w 718"/>
                <a:gd name="T47" fmla="*/ 30 h 306"/>
                <a:gd name="T48" fmla="*/ 757 w 718"/>
                <a:gd name="T49" fmla="*/ 18 h 306"/>
                <a:gd name="T50" fmla="*/ 763 w 718"/>
                <a:gd name="T51" fmla="*/ 6 h 306"/>
                <a:gd name="T52" fmla="*/ 757 w 718"/>
                <a:gd name="T53" fmla="*/ 0 h 306"/>
                <a:gd name="T54" fmla="*/ 733 w 718"/>
                <a:gd name="T55" fmla="*/ 0 h 306"/>
                <a:gd name="T56" fmla="*/ 673 w 718"/>
                <a:gd name="T57" fmla="*/ 0 h 306"/>
                <a:gd name="T58" fmla="*/ 615 w 718"/>
                <a:gd name="T59" fmla="*/ 0 h 306"/>
                <a:gd name="T60" fmla="*/ 574 w 718"/>
                <a:gd name="T61" fmla="*/ 0 h 306"/>
                <a:gd name="T62" fmla="*/ 544 w 718"/>
                <a:gd name="T63" fmla="*/ 18 h 306"/>
                <a:gd name="T64" fmla="*/ 515 w 718"/>
                <a:gd name="T65" fmla="*/ 42 h 306"/>
                <a:gd name="T66" fmla="*/ 497 w 718"/>
                <a:gd name="T67" fmla="*/ 54 h 306"/>
                <a:gd name="T68" fmla="*/ 479 w 718"/>
                <a:gd name="T69" fmla="*/ 60 h 306"/>
                <a:gd name="T70" fmla="*/ 455 w 718"/>
                <a:gd name="T71" fmla="*/ 60 h 306"/>
                <a:gd name="T72" fmla="*/ 419 w 718"/>
                <a:gd name="T73" fmla="*/ 66 h 306"/>
                <a:gd name="T74" fmla="*/ 365 w 718"/>
                <a:gd name="T75" fmla="*/ 84 h 306"/>
                <a:gd name="T76" fmla="*/ 326 w 718"/>
                <a:gd name="T77" fmla="*/ 108 h 306"/>
                <a:gd name="T78" fmla="*/ 302 w 718"/>
                <a:gd name="T79" fmla="*/ 126 h 306"/>
                <a:gd name="T80" fmla="*/ 290 w 718"/>
                <a:gd name="T81" fmla="*/ 132 h 306"/>
                <a:gd name="T82" fmla="*/ 272 w 718"/>
                <a:gd name="T83" fmla="*/ 138 h 306"/>
                <a:gd name="T84" fmla="*/ 236 w 718"/>
                <a:gd name="T85" fmla="*/ 138 h 306"/>
                <a:gd name="T86" fmla="*/ 201 w 718"/>
                <a:gd name="T87" fmla="*/ 138 h 306"/>
                <a:gd name="T88" fmla="*/ 195 w 718"/>
                <a:gd name="T89" fmla="*/ 138 h 306"/>
                <a:gd name="T90" fmla="*/ 189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349 w 2392"/>
                <a:gd name="T1" fmla="*/ 54 h 881"/>
                <a:gd name="T2" fmla="*/ 2301 w 2392"/>
                <a:gd name="T3" fmla="*/ 54 h 881"/>
                <a:gd name="T4" fmla="*/ 2253 w 2392"/>
                <a:gd name="T5" fmla="*/ 66 h 881"/>
                <a:gd name="T6" fmla="*/ 2126 w 2392"/>
                <a:gd name="T7" fmla="*/ 101 h 881"/>
                <a:gd name="T8" fmla="*/ 2061 w 2392"/>
                <a:gd name="T9" fmla="*/ 119 h 881"/>
                <a:gd name="T10" fmla="*/ 1951 w 2392"/>
                <a:gd name="T11" fmla="*/ 167 h 881"/>
                <a:gd name="T12" fmla="*/ 1926 w 2392"/>
                <a:gd name="T13" fmla="*/ 245 h 881"/>
                <a:gd name="T14" fmla="*/ 1932 w 2392"/>
                <a:gd name="T15" fmla="*/ 305 h 881"/>
                <a:gd name="T16" fmla="*/ 1848 w 2392"/>
                <a:gd name="T17" fmla="*/ 317 h 881"/>
                <a:gd name="T18" fmla="*/ 1677 w 2392"/>
                <a:gd name="T19" fmla="*/ 263 h 881"/>
                <a:gd name="T20" fmla="*/ 1582 w 2392"/>
                <a:gd name="T21" fmla="*/ 257 h 881"/>
                <a:gd name="T22" fmla="*/ 1474 w 2392"/>
                <a:gd name="T23" fmla="*/ 311 h 881"/>
                <a:gd name="T24" fmla="*/ 1406 w 2392"/>
                <a:gd name="T25" fmla="*/ 353 h 881"/>
                <a:gd name="T26" fmla="*/ 1376 w 2392"/>
                <a:gd name="T27" fmla="*/ 359 h 881"/>
                <a:gd name="T28" fmla="*/ 1274 w 2392"/>
                <a:gd name="T29" fmla="*/ 371 h 881"/>
                <a:gd name="T30" fmla="*/ 1220 w 2392"/>
                <a:gd name="T31" fmla="*/ 365 h 881"/>
                <a:gd name="T32" fmla="*/ 1113 w 2392"/>
                <a:gd name="T33" fmla="*/ 371 h 881"/>
                <a:gd name="T34" fmla="*/ 1002 w 2392"/>
                <a:gd name="T35" fmla="*/ 383 h 881"/>
                <a:gd name="T36" fmla="*/ 966 w 2392"/>
                <a:gd name="T37" fmla="*/ 401 h 881"/>
                <a:gd name="T38" fmla="*/ 864 w 2392"/>
                <a:gd name="T39" fmla="*/ 419 h 881"/>
                <a:gd name="T40" fmla="*/ 823 w 2392"/>
                <a:gd name="T41" fmla="*/ 419 h 881"/>
                <a:gd name="T42" fmla="*/ 694 w 2392"/>
                <a:gd name="T43" fmla="*/ 437 h 881"/>
                <a:gd name="T44" fmla="*/ 628 w 2392"/>
                <a:gd name="T45" fmla="*/ 473 h 881"/>
                <a:gd name="T46" fmla="*/ 533 w 2392"/>
                <a:gd name="T47" fmla="*/ 467 h 881"/>
                <a:gd name="T48" fmla="*/ 446 w 2392"/>
                <a:gd name="T49" fmla="*/ 491 h 881"/>
                <a:gd name="T50" fmla="*/ 428 w 2392"/>
                <a:gd name="T51" fmla="*/ 539 h 881"/>
                <a:gd name="T52" fmla="*/ 362 w 2392"/>
                <a:gd name="T53" fmla="*/ 569 h 881"/>
                <a:gd name="T54" fmla="*/ 237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78 w 2392"/>
                <a:gd name="T65" fmla="*/ 653 h 881"/>
                <a:gd name="T66" fmla="*/ 503 w 2392"/>
                <a:gd name="T67" fmla="*/ 569 h 881"/>
                <a:gd name="T68" fmla="*/ 598 w 2392"/>
                <a:gd name="T69" fmla="*/ 521 h 881"/>
                <a:gd name="T70" fmla="*/ 676 w 2392"/>
                <a:gd name="T71" fmla="*/ 515 h 881"/>
                <a:gd name="T72" fmla="*/ 918 w 2392"/>
                <a:gd name="T73" fmla="*/ 461 h 881"/>
                <a:gd name="T74" fmla="*/ 1208 w 2392"/>
                <a:gd name="T75" fmla="*/ 425 h 881"/>
                <a:gd name="T76" fmla="*/ 1353 w 2392"/>
                <a:gd name="T77" fmla="*/ 461 h 881"/>
                <a:gd name="T78" fmla="*/ 1492 w 2392"/>
                <a:gd name="T79" fmla="*/ 533 h 881"/>
                <a:gd name="T80" fmla="*/ 1510 w 2392"/>
                <a:gd name="T81" fmla="*/ 617 h 881"/>
                <a:gd name="T82" fmla="*/ 1451 w 2392"/>
                <a:gd name="T83" fmla="*/ 653 h 881"/>
                <a:gd name="T84" fmla="*/ 1286 w 2392"/>
                <a:gd name="T85" fmla="*/ 701 h 881"/>
                <a:gd name="T86" fmla="*/ 1172 w 2392"/>
                <a:gd name="T87" fmla="*/ 755 h 881"/>
                <a:gd name="T88" fmla="*/ 1125 w 2392"/>
                <a:gd name="T89" fmla="*/ 809 h 881"/>
                <a:gd name="T90" fmla="*/ 1137 w 2392"/>
                <a:gd name="T91" fmla="*/ 869 h 881"/>
                <a:gd name="T92" fmla="*/ 1166 w 2392"/>
                <a:gd name="T93" fmla="*/ 881 h 881"/>
                <a:gd name="T94" fmla="*/ 1268 w 2392"/>
                <a:gd name="T95" fmla="*/ 869 h 881"/>
                <a:gd name="T96" fmla="*/ 1463 w 2392"/>
                <a:gd name="T97" fmla="*/ 857 h 881"/>
                <a:gd name="T98" fmla="*/ 1516 w 2392"/>
                <a:gd name="T99" fmla="*/ 851 h 881"/>
                <a:gd name="T100" fmla="*/ 1558 w 2392"/>
                <a:gd name="T101" fmla="*/ 833 h 881"/>
                <a:gd name="T102" fmla="*/ 1765 w 2392"/>
                <a:gd name="T103" fmla="*/ 743 h 881"/>
                <a:gd name="T104" fmla="*/ 1896 w 2392"/>
                <a:gd name="T105" fmla="*/ 689 h 881"/>
                <a:gd name="T106" fmla="*/ 1979 w 2392"/>
                <a:gd name="T107" fmla="*/ 581 h 881"/>
                <a:gd name="T108" fmla="*/ 2144 w 2392"/>
                <a:gd name="T109" fmla="*/ 389 h 881"/>
                <a:gd name="T110" fmla="*/ 2321 w 2392"/>
                <a:gd name="T111" fmla="*/ 269 h 881"/>
                <a:gd name="T112" fmla="*/ 2369 w 2392"/>
                <a:gd name="T113" fmla="*/ 239 h 881"/>
                <a:gd name="T114" fmla="*/ 2512 w 2392"/>
                <a:gd name="T115" fmla="*/ 0 h 881"/>
                <a:gd name="T116" fmla="*/ 2422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/>
            </p:cNvPr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/>
            </p:cNvPr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17" name="Freeform 15">
              <a:extLst/>
            </p:cNvPr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18" name="Freeform 16">
              <a:extLst/>
            </p:cNvPr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200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20" name="Rectangle 20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1" name="Rectangle 21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Rectangle 22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50F3F-4DE4-4814-B4F1-89BF5129FA3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923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96982-A35E-4F76-8D7A-C4D00897BD0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695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09999-1026-48CA-A104-1AAD9EB7424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713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E2344-2652-400D-BF07-7A071816E09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778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135A3-AC8F-4766-A0AE-85AE003E7AA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081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50D19-2FC7-43F6-B195-EDE35549675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728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FD5BB-7FCB-4771-A67C-09216BBEF44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196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65F3-425F-42F5-B2E6-C617D913016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450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4322-0B2B-4449-9C6E-3E0DD2D0492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229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2DDED-83A6-4A0F-ACDB-7170E602DBD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190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19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0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2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6F289-8059-4DC2-B6BF-272E37503EC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6534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40963" name="Rectangle 3">
              <a:extLst/>
            </p:cNvPr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1033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6" name="Freeform 6">
              <a:extLst/>
            </p:cNvPr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1036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200 w 185"/>
                <a:gd name="T1" fmla="*/ 0 h 120"/>
                <a:gd name="T2" fmla="*/ 200 w 185"/>
                <a:gd name="T3" fmla="*/ 6 h 120"/>
                <a:gd name="T4" fmla="*/ 200 w 185"/>
                <a:gd name="T5" fmla="*/ 18 h 120"/>
                <a:gd name="T6" fmla="*/ 200 w 185"/>
                <a:gd name="T7" fmla="*/ 36 h 120"/>
                <a:gd name="T8" fmla="*/ 194 w 185"/>
                <a:gd name="T9" fmla="*/ 54 h 120"/>
                <a:gd name="T10" fmla="*/ 176 w 185"/>
                <a:gd name="T11" fmla="*/ 72 h 120"/>
                <a:gd name="T12" fmla="*/ 152 w 185"/>
                <a:gd name="T13" fmla="*/ 96 h 120"/>
                <a:gd name="T14" fmla="*/ 116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200 w 185"/>
                <a:gd name="T29" fmla="*/ 0 h 120"/>
                <a:gd name="T30" fmla="*/ 200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52 w 526"/>
                <a:gd name="T17" fmla="*/ 179 h 275"/>
                <a:gd name="T18" fmla="*/ 224 w 526"/>
                <a:gd name="T19" fmla="*/ 143 h 275"/>
                <a:gd name="T20" fmla="*/ 266 w 526"/>
                <a:gd name="T21" fmla="*/ 120 h 275"/>
                <a:gd name="T22" fmla="*/ 314 w 526"/>
                <a:gd name="T23" fmla="*/ 96 h 275"/>
                <a:gd name="T24" fmla="*/ 423 w 526"/>
                <a:gd name="T25" fmla="*/ 48 h 275"/>
                <a:gd name="T26" fmla="*/ 472 w 526"/>
                <a:gd name="T27" fmla="*/ 30 h 275"/>
                <a:gd name="T28" fmla="*/ 508 w 526"/>
                <a:gd name="T29" fmla="*/ 12 h 275"/>
                <a:gd name="T30" fmla="*/ 532 w 526"/>
                <a:gd name="T31" fmla="*/ 6 h 275"/>
                <a:gd name="T32" fmla="*/ 550 w 526"/>
                <a:gd name="T33" fmla="*/ 0 h 275"/>
                <a:gd name="T34" fmla="*/ 556 w 526"/>
                <a:gd name="T35" fmla="*/ 0 h 275"/>
                <a:gd name="T36" fmla="*/ 550 w 526"/>
                <a:gd name="T37" fmla="*/ 6 h 275"/>
                <a:gd name="T38" fmla="*/ 538 w 526"/>
                <a:gd name="T39" fmla="*/ 12 h 275"/>
                <a:gd name="T40" fmla="*/ 514 w 526"/>
                <a:gd name="T41" fmla="*/ 24 h 275"/>
                <a:gd name="T42" fmla="*/ 490 w 526"/>
                <a:gd name="T43" fmla="*/ 42 h 275"/>
                <a:gd name="T44" fmla="*/ 466 w 526"/>
                <a:gd name="T45" fmla="*/ 54 h 275"/>
                <a:gd name="T46" fmla="*/ 423 w 526"/>
                <a:gd name="T47" fmla="*/ 78 h 275"/>
                <a:gd name="T48" fmla="*/ 355 w 526"/>
                <a:gd name="T49" fmla="*/ 108 h 275"/>
                <a:gd name="T50" fmla="*/ 290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35 w 718"/>
                <a:gd name="T17" fmla="*/ 228 h 306"/>
                <a:gd name="T18" fmla="*/ 141 w 718"/>
                <a:gd name="T19" fmla="*/ 228 h 306"/>
                <a:gd name="T20" fmla="*/ 159 w 718"/>
                <a:gd name="T21" fmla="*/ 222 h 306"/>
                <a:gd name="T22" fmla="*/ 183 w 718"/>
                <a:gd name="T23" fmla="*/ 216 h 306"/>
                <a:gd name="T24" fmla="*/ 213 w 718"/>
                <a:gd name="T25" fmla="*/ 204 h 306"/>
                <a:gd name="T26" fmla="*/ 290 w 718"/>
                <a:gd name="T27" fmla="*/ 180 h 306"/>
                <a:gd name="T28" fmla="*/ 401 w 718"/>
                <a:gd name="T29" fmla="*/ 156 h 306"/>
                <a:gd name="T30" fmla="*/ 491 w 718"/>
                <a:gd name="T31" fmla="*/ 126 h 306"/>
                <a:gd name="T32" fmla="*/ 574 w 718"/>
                <a:gd name="T33" fmla="*/ 102 h 306"/>
                <a:gd name="T34" fmla="*/ 606 w 718"/>
                <a:gd name="T35" fmla="*/ 90 h 306"/>
                <a:gd name="T36" fmla="*/ 649 w 718"/>
                <a:gd name="T37" fmla="*/ 84 h 306"/>
                <a:gd name="T38" fmla="*/ 667 w 718"/>
                <a:gd name="T39" fmla="*/ 78 h 306"/>
                <a:gd name="T40" fmla="*/ 673 w 718"/>
                <a:gd name="T41" fmla="*/ 72 h 306"/>
                <a:gd name="T42" fmla="*/ 679 w 718"/>
                <a:gd name="T43" fmla="*/ 66 h 306"/>
                <a:gd name="T44" fmla="*/ 697 w 718"/>
                <a:gd name="T45" fmla="*/ 60 h 306"/>
                <a:gd name="T46" fmla="*/ 739 w 718"/>
                <a:gd name="T47" fmla="*/ 30 h 306"/>
                <a:gd name="T48" fmla="*/ 757 w 718"/>
                <a:gd name="T49" fmla="*/ 18 h 306"/>
                <a:gd name="T50" fmla="*/ 763 w 718"/>
                <a:gd name="T51" fmla="*/ 6 h 306"/>
                <a:gd name="T52" fmla="*/ 757 w 718"/>
                <a:gd name="T53" fmla="*/ 0 h 306"/>
                <a:gd name="T54" fmla="*/ 733 w 718"/>
                <a:gd name="T55" fmla="*/ 0 h 306"/>
                <a:gd name="T56" fmla="*/ 673 w 718"/>
                <a:gd name="T57" fmla="*/ 0 h 306"/>
                <a:gd name="T58" fmla="*/ 615 w 718"/>
                <a:gd name="T59" fmla="*/ 0 h 306"/>
                <a:gd name="T60" fmla="*/ 574 w 718"/>
                <a:gd name="T61" fmla="*/ 0 h 306"/>
                <a:gd name="T62" fmla="*/ 544 w 718"/>
                <a:gd name="T63" fmla="*/ 18 h 306"/>
                <a:gd name="T64" fmla="*/ 515 w 718"/>
                <a:gd name="T65" fmla="*/ 42 h 306"/>
                <a:gd name="T66" fmla="*/ 497 w 718"/>
                <a:gd name="T67" fmla="*/ 54 h 306"/>
                <a:gd name="T68" fmla="*/ 479 w 718"/>
                <a:gd name="T69" fmla="*/ 60 h 306"/>
                <a:gd name="T70" fmla="*/ 455 w 718"/>
                <a:gd name="T71" fmla="*/ 60 h 306"/>
                <a:gd name="T72" fmla="*/ 419 w 718"/>
                <a:gd name="T73" fmla="*/ 66 h 306"/>
                <a:gd name="T74" fmla="*/ 365 w 718"/>
                <a:gd name="T75" fmla="*/ 84 h 306"/>
                <a:gd name="T76" fmla="*/ 326 w 718"/>
                <a:gd name="T77" fmla="*/ 108 h 306"/>
                <a:gd name="T78" fmla="*/ 302 w 718"/>
                <a:gd name="T79" fmla="*/ 126 h 306"/>
                <a:gd name="T80" fmla="*/ 290 w 718"/>
                <a:gd name="T81" fmla="*/ 132 h 306"/>
                <a:gd name="T82" fmla="*/ 272 w 718"/>
                <a:gd name="T83" fmla="*/ 138 h 306"/>
                <a:gd name="T84" fmla="*/ 236 w 718"/>
                <a:gd name="T85" fmla="*/ 138 h 306"/>
                <a:gd name="T86" fmla="*/ 201 w 718"/>
                <a:gd name="T87" fmla="*/ 138 h 306"/>
                <a:gd name="T88" fmla="*/ 195 w 718"/>
                <a:gd name="T89" fmla="*/ 138 h 306"/>
                <a:gd name="T90" fmla="*/ 189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349 w 2392"/>
                <a:gd name="T1" fmla="*/ 54 h 881"/>
                <a:gd name="T2" fmla="*/ 2301 w 2392"/>
                <a:gd name="T3" fmla="*/ 54 h 881"/>
                <a:gd name="T4" fmla="*/ 2253 w 2392"/>
                <a:gd name="T5" fmla="*/ 66 h 881"/>
                <a:gd name="T6" fmla="*/ 2126 w 2392"/>
                <a:gd name="T7" fmla="*/ 101 h 881"/>
                <a:gd name="T8" fmla="*/ 2061 w 2392"/>
                <a:gd name="T9" fmla="*/ 119 h 881"/>
                <a:gd name="T10" fmla="*/ 1951 w 2392"/>
                <a:gd name="T11" fmla="*/ 167 h 881"/>
                <a:gd name="T12" fmla="*/ 1926 w 2392"/>
                <a:gd name="T13" fmla="*/ 245 h 881"/>
                <a:gd name="T14" fmla="*/ 1932 w 2392"/>
                <a:gd name="T15" fmla="*/ 305 h 881"/>
                <a:gd name="T16" fmla="*/ 1848 w 2392"/>
                <a:gd name="T17" fmla="*/ 317 h 881"/>
                <a:gd name="T18" fmla="*/ 1677 w 2392"/>
                <a:gd name="T19" fmla="*/ 263 h 881"/>
                <a:gd name="T20" fmla="*/ 1582 w 2392"/>
                <a:gd name="T21" fmla="*/ 257 h 881"/>
                <a:gd name="T22" fmla="*/ 1474 w 2392"/>
                <a:gd name="T23" fmla="*/ 311 h 881"/>
                <a:gd name="T24" fmla="*/ 1406 w 2392"/>
                <a:gd name="T25" fmla="*/ 353 h 881"/>
                <a:gd name="T26" fmla="*/ 1376 w 2392"/>
                <a:gd name="T27" fmla="*/ 359 h 881"/>
                <a:gd name="T28" fmla="*/ 1274 w 2392"/>
                <a:gd name="T29" fmla="*/ 371 h 881"/>
                <a:gd name="T30" fmla="*/ 1220 w 2392"/>
                <a:gd name="T31" fmla="*/ 365 h 881"/>
                <a:gd name="T32" fmla="*/ 1113 w 2392"/>
                <a:gd name="T33" fmla="*/ 371 h 881"/>
                <a:gd name="T34" fmla="*/ 1002 w 2392"/>
                <a:gd name="T35" fmla="*/ 383 h 881"/>
                <a:gd name="T36" fmla="*/ 966 w 2392"/>
                <a:gd name="T37" fmla="*/ 401 h 881"/>
                <a:gd name="T38" fmla="*/ 864 w 2392"/>
                <a:gd name="T39" fmla="*/ 419 h 881"/>
                <a:gd name="T40" fmla="*/ 823 w 2392"/>
                <a:gd name="T41" fmla="*/ 419 h 881"/>
                <a:gd name="T42" fmla="*/ 694 w 2392"/>
                <a:gd name="T43" fmla="*/ 437 h 881"/>
                <a:gd name="T44" fmla="*/ 628 w 2392"/>
                <a:gd name="T45" fmla="*/ 473 h 881"/>
                <a:gd name="T46" fmla="*/ 533 w 2392"/>
                <a:gd name="T47" fmla="*/ 467 h 881"/>
                <a:gd name="T48" fmla="*/ 446 w 2392"/>
                <a:gd name="T49" fmla="*/ 491 h 881"/>
                <a:gd name="T50" fmla="*/ 428 w 2392"/>
                <a:gd name="T51" fmla="*/ 539 h 881"/>
                <a:gd name="T52" fmla="*/ 362 w 2392"/>
                <a:gd name="T53" fmla="*/ 569 h 881"/>
                <a:gd name="T54" fmla="*/ 237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78 w 2392"/>
                <a:gd name="T65" fmla="*/ 653 h 881"/>
                <a:gd name="T66" fmla="*/ 503 w 2392"/>
                <a:gd name="T67" fmla="*/ 569 h 881"/>
                <a:gd name="T68" fmla="*/ 598 w 2392"/>
                <a:gd name="T69" fmla="*/ 521 h 881"/>
                <a:gd name="T70" fmla="*/ 676 w 2392"/>
                <a:gd name="T71" fmla="*/ 515 h 881"/>
                <a:gd name="T72" fmla="*/ 918 w 2392"/>
                <a:gd name="T73" fmla="*/ 461 h 881"/>
                <a:gd name="T74" fmla="*/ 1208 w 2392"/>
                <a:gd name="T75" fmla="*/ 425 h 881"/>
                <a:gd name="T76" fmla="*/ 1353 w 2392"/>
                <a:gd name="T77" fmla="*/ 461 h 881"/>
                <a:gd name="T78" fmla="*/ 1492 w 2392"/>
                <a:gd name="T79" fmla="*/ 533 h 881"/>
                <a:gd name="T80" fmla="*/ 1510 w 2392"/>
                <a:gd name="T81" fmla="*/ 617 h 881"/>
                <a:gd name="T82" fmla="*/ 1451 w 2392"/>
                <a:gd name="T83" fmla="*/ 653 h 881"/>
                <a:gd name="T84" fmla="*/ 1286 w 2392"/>
                <a:gd name="T85" fmla="*/ 701 h 881"/>
                <a:gd name="T86" fmla="*/ 1172 w 2392"/>
                <a:gd name="T87" fmla="*/ 755 h 881"/>
                <a:gd name="T88" fmla="*/ 1125 w 2392"/>
                <a:gd name="T89" fmla="*/ 809 h 881"/>
                <a:gd name="T90" fmla="*/ 1137 w 2392"/>
                <a:gd name="T91" fmla="*/ 869 h 881"/>
                <a:gd name="T92" fmla="*/ 1166 w 2392"/>
                <a:gd name="T93" fmla="*/ 881 h 881"/>
                <a:gd name="T94" fmla="*/ 1268 w 2392"/>
                <a:gd name="T95" fmla="*/ 869 h 881"/>
                <a:gd name="T96" fmla="*/ 1463 w 2392"/>
                <a:gd name="T97" fmla="*/ 857 h 881"/>
                <a:gd name="T98" fmla="*/ 1516 w 2392"/>
                <a:gd name="T99" fmla="*/ 851 h 881"/>
                <a:gd name="T100" fmla="*/ 1558 w 2392"/>
                <a:gd name="T101" fmla="*/ 833 h 881"/>
                <a:gd name="T102" fmla="*/ 1765 w 2392"/>
                <a:gd name="T103" fmla="*/ 743 h 881"/>
                <a:gd name="T104" fmla="*/ 1896 w 2392"/>
                <a:gd name="T105" fmla="*/ 689 h 881"/>
                <a:gd name="T106" fmla="*/ 1979 w 2392"/>
                <a:gd name="T107" fmla="*/ 581 h 881"/>
                <a:gd name="T108" fmla="*/ 2144 w 2392"/>
                <a:gd name="T109" fmla="*/ 389 h 881"/>
                <a:gd name="T110" fmla="*/ 2321 w 2392"/>
                <a:gd name="T111" fmla="*/ 269 h 881"/>
                <a:gd name="T112" fmla="*/ 2369 w 2392"/>
                <a:gd name="T113" fmla="*/ 239 h 881"/>
                <a:gd name="T114" fmla="*/ 2512 w 2392"/>
                <a:gd name="T115" fmla="*/ 0 h 881"/>
                <a:gd name="T116" fmla="*/ 2422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Freeform 12">
              <a:extLst/>
            </p:cNvPr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1042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4" name="Freeform 14">
              <a:extLst/>
            </p:cNvPr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40975" name="Freeform 15">
              <a:extLst/>
            </p:cNvPr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40976" name="Freeform 16">
              <a:extLst/>
            </p:cNvPr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1046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78" name="Rectangle 18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0979" name="Rectangle 19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0980" name="Rectangle 20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0981" name="Rectangle 21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CFA2319-065B-43C5-A2D5-C81A08E4F89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40982" name="Rectangle 22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4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-108520" y="4797152"/>
            <a:ext cx="896461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3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แบบมาตรฐาน</a:t>
            </a:r>
          </a:p>
          <a:p>
            <a:pPr algn="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3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</a:t>
            </a:r>
            <a:r>
              <a:rPr lang="th-TH" altLang="th-TH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ออกแบบและก่อสร้าง</a:t>
            </a:r>
          </a:p>
          <a:p>
            <a:pPr algn="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3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สำนักงานคณะกรรมการการศึกษาขั้นพื้นฐาน</a:t>
            </a:r>
          </a:p>
        </p:txBody>
      </p:sp>
      <p:sp>
        <p:nvSpPr>
          <p:cNvPr id="5" name="Rectangle 3">
            <a:extLst/>
          </p:cNvPr>
          <p:cNvSpPr txBox="1">
            <a:spLocks noChangeArrowheads="1"/>
          </p:cNvSpPr>
          <p:nvPr/>
        </p:nvSpPr>
        <p:spPr bwMode="auto">
          <a:xfrm>
            <a:off x="-252536" y="620688"/>
            <a:ext cx="10009112" cy="1223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SzPct val="80000"/>
              <a:buNone/>
              <a:defRPr/>
            </a:pPr>
            <a:r>
              <a:rPr lang="th-TH" altLang="th-TH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ลักษณะอาคาร</a:t>
            </a:r>
            <a:r>
              <a:rPr lang="th-TH" altLang="th-TH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 อาคารประกอบ</a:t>
            </a:r>
          </a:p>
          <a:p>
            <a:pPr algn="ctr" eaLnBrk="1" hangingPunct="1">
              <a:spcBef>
                <a:spcPts val="0"/>
              </a:spcBef>
              <a:buSzPct val="80000"/>
              <a:buNone/>
              <a:defRPr/>
            </a:pPr>
            <a:r>
              <a:rPr lang="th-TH" altLang="th-TH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และราคา</a:t>
            </a:r>
            <a:r>
              <a:rPr lang="th-TH" altLang="th-TH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</a:t>
            </a:r>
          </a:p>
          <a:p>
            <a:pPr algn="ctr" eaLnBrk="1" hangingPunct="1">
              <a:spcBef>
                <a:spcPts val="0"/>
              </a:spcBef>
              <a:buSzPct val="80000"/>
              <a:buFontTx/>
              <a:buNone/>
              <a:defRPr/>
            </a:pPr>
            <a:r>
              <a:rPr lang="th-TH" altLang="th-TH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อาคารสำนักงานเขตพื้นที่การศึกษา </a:t>
            </a:r>
          </a:p>
          <a:p>
            <a:pPr algn="ctr" eaLnBrk="1" hangingPunct="1">
              <a:spcBef>
                <a:spcPts val="0"/>
              </a:spcBef>
              <a:buSzPct val="80000"/>
              <a:buFontTx/>
              <a:buNone/>
              <a:defRPr/>
            </a:pPr>
            <a:r>
              <a:rPr lang="th-TH" altLang="th-TH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th-TH" sz="6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สพป</a:t>
            </a:r>
            <a:r>
              <a:rPr lang="th-TH" altLang="th-TH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./</a:t>
            </a:r>
            <a:r>
              <a:rPr lang="th-TH" altLang="th-TH" sz="6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สพ</a:t>
            </a:r>
            <a:r>
              <a:rPr lang="th-TH" altLang="th-TH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ม.)</a:t>
            </a:r>
            <a:endParaRPr lang="th-TH" altLang="th-TH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23850" y="4868863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104/26 อาคาร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เรียนชั้นเดียว 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ห้องเรียน (พื้นยกสูง)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403350" y="54451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6.60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697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26628" name="Picture 2" descr="IMG_1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200025"/>
            <a:ext cx="6899275" cy="459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8841" r="4464" b="15380"/>
          <a:stretch/>
        </p:blipFill>
        <p:spPr bwMode="auto">
          <a:xfrm>
            <a:off x="179512" y="188640"/>
            <a:ext cx="8784976" cy="506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39862" y="5661248"/>
            <a:ext cx="6264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กลางก่อสร้าง ปีงบ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395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700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sp>
        <p:nvSpPr>
          <p:cNvPr id="4" name="Rectangle 2">
            <a:extLst/>
          </p:cNvPr>
          <p:cNvSpPr txBox="1">
            <a:spLocks noRot="1" noChangeArrowheads="1"/>
          </p:cNvSpPr>
          <p:nvPr/>
        </p:nvSpPr>
        <p:spPr>
          <a:xfrm>
            <a:off x="323528" y="5256895"/>
            <a:ext cx="8229600" cy="681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ที่/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หญิง </a:t>
            </a:r>
            <a:endParaRPr lang="th-TH" altLang="th-TH" b="1" kern="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04" y="116632"/>
            <a:ext cx="753720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43668" y="5862287"/>
            <a:ext cx="6264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กลางก่อสร้าง ปีงบ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395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700 บาท</a:t>
            </a:r>
          </a:p>
        </p:txBody>
      </p:sp>
      <p:sp>
        <p:nvSpPr>
          <p:cNvPr id="5" name="Rectangle 2">
            <a:extLst/>
          </p:cNvPr>
          <p:cNvSpPr txBox="1">
            <a:spLocks noRot="1" noChangeArrowheads="1"/>
          </p:cNvSpPr>
          <p:nvPr/>
        </p:nvSpPr>
        <p:spPr>
          <a:xfrm>
            <a:off x="323528" y="5373216"/>
            <a:ext cx="8229600" cy="681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ที่/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หญิง </a:t>
            </a:r>
            <a:endParaRPr lang="th-TH" altLang="th-TH" b="1" kern="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2586" r="909" b="13373"/>
          <a:stretch/>
        </p:blipFill>
        <p:spPr bwMode="auto">
          <a:xfrm>
            <a:off x="755576" y="260647"/>
            <a:ext cx="7776864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/>
          </p:cNvPr>
          <p:cNvSpPr txBox="1">
            <a:spLocks noRot="1" noChangeArrowheads="1"/>
          </p:cNvSpPr>
          <p:nvPr/>
        </p:nvSpPr>
        <p:spPr>
          <a:xfrm>
            <a:off x="296488" y="4944525"/>
            <a:ext cx="8229600" cy="681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ที่/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altLang="th-TH" b="1" kern="0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ชาย</a:t>
            </a:r>
            <a:endParaRPr lang="th-TH" altLang="th-TH" b="1" kern="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03648" y="5517232"/>
            <a:ext cx="6264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กลางก่อสร้าง ปีงบ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476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500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914"/>
            <a:ext cx="7230223" cy="511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/>
          </p:cNvPr>
          <p:cNvSpPr txBox="1">
            <a:spLocks noRot="1" noChangeArrowheads="1"/>
          </p:cNvSpPr>
          <p:nvPr/>
        </p:nvSpPr>
        <p:spPr>
          <a:xfrm>
            <a:off x="327895" y="5322785"/>
            <a:ext cx="8229600" cy="681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ที่/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altLang="th-TH" b="1" kern="0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ชาย</a:t>
            </a:r>
            <a:endParaRPr lang="th-TH" altLang="th-TH" b="1" kern="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03648" y="5805264"/>
            <a:ext cx="6264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476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500 บาท</a:t>
            </a:r>
            <a:endParaRPr lang="th-TH" alt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5490" r="4529" b="20889"/>
          <a:stretch/>
        </p:blipFill>
        <p:spPr bwMode="auto">
          <a:xfrm>
            <a:off x="1115616" y="116632"/>
            <a:ext cx="7056784" cy="537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/>
          </p:cNvPr>
          <p:cNvSpPr txBox="1">
            <a:spLocks noRot="1" noChangeArrowheads="1"/>
          </p:cNvSpPr>
          <p:nvPr/>
        </p:nvSpPr>
        <p:spPr>
          <a:xfrm>
            <a:off x="323528" y="5442443"/>
            <a:ext cx="8229600" cy="681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6 ที่/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altLang="th-TH" b="1" kern="0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ชาย</a:t>
            </a:r>
            <a:endParaRPr lang="th-TH" altLang="th-TH" b="1" kern="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39862" y="5815192"/>
            <a:ext cx="6264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3.10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กลางก่อสร้าง ปีงบ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577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500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sz="quarter" idx="1"/>
          </p:nvPr>
        </p:nvSpPr>
        <p:spPr>
          <a:xfrm>
            <a:off x="1296988" y="4664007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th-TH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6 ที่/</a:t>
            </a:r>
            <a:r>
              <a:rPr lang="en-US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 </a:t>
            </a:r>
            <a:r>
              <a:rPr lang="th-TH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ชาย</a:t>
            </a:r>
            <a:endParaRPr lang="th-TH" altLang="th-TH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6.10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x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10.50 เมตร สูง 3.10 เมตร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42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04788"/>
            <a:ext cx="79168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สี่เหลี่ยมผืนผ้า 4"/>
          <p:cNvSpPr>
            <a:spLocks noChangeArrowheads="1"/>
          </p:cNvSpPr>
          <p:nvPr/>
        </p:nvSpPr>
        <p:spPr bwMode="auto">
          <a:xfrm>
            <a:off x="465138" y="5805264"/>
            <a:ext cx="8064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5</a:t>
            </a:r>
            <a:r>
              <a:rPr lang="th-TH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77</a:t>
            </a:r>
            <a:r>
              <a:rPr lang="en-US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500 </a:t>
            </a:r>
            <a:r>
              <a:rPr lang="th-TH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/>
          <a:srcRect l="24941" t="9753" r="1553" b="19537"/>
          <a:stretch/>
        </p:blipFill>
        <p:spPr>
          <a:xfrm>
            <a:off x="616681" y="218657"/>
            <a:ext cx="7912957" cy="5215356"/>
          </a:xfrm>
          <a:prstGeom prst="rect">
            <a:avLst/>
          </a:prstGeom>
        </p:spPr>
      </p:pic>
      <p:sp>
        <p:nvSpPr>
          <p:cNvPr id="11" name="Rectangle 2">
            <a:extLst/>
          </p:cNvPr>
          <p:cNvSpPr txBox="1">
            <a:spLocks noRot="1" noChangeArrowheads="1"/>
          </p:cNvSpPr>
          <p:nvPr/>
        </p:nvSpPr>
        <p:spPr>
          <a:xfrm>
            <a:off x="323528" y="5373216"/>
            <a:ext cx="8229600" cy="681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6 ที่/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altLang="th-TH" b="1" kern="0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หญิง</a:t>
            </a:r>
            <a:endParaRPr lang="th-TH" altLang="th-TH" b="1" kern="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306190" y="5805264"/>
            <a:ext cx="6264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3.10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กลางก่อสร้าง ปีงบ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515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100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263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55575"/>
            <a:ext cx="8588375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ชื่อเรื่องรอง 2"/>
          <p:cNvSpPr>
            <a:spLocks noGrp="1"/>
          </p:cNvSpPr>
          <p:nvPr>
            <p:ph type="subTitle" sz="quarter" idx="1"/>
          </p:nvPr>
        </p:nvSpPr>
        <p:spPr>
          <a:xfrm>
            <a:off x="1187450" y="4870450"/>
            <a:ext cx="6400800" cy="1419225"/>
          </a:xfrm>
        </p:spPr>
        <p:txBody>
          <a:bodyPr/>
          <a:lstStyle/>
          <a:p>
            <a:pPr>
              <a:defRPr/>
            </a:pPr>
            <a:r>
              <a:rPr lang="th-TH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 ที่</a:t>
            </a:r>
            <a:r>
              <a:rPr lang="th-TH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 </a:t>
            </a:r>
            <a:r>
              <a:rPr lang="th-TH" altLang="th-TH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หญิง</a:t>
            </a:r>
            <a:endParaRPr lang="th-TH" altLang="th-TH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6.10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x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10.50 เมตร สูง 3.10 เมตร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6309" name="สี่เหลี่ยมผืนผ้า 5"/>
          <p:cNvSpPr>
            <a:spLocks noChangeArrowheads="1"/>
          </p:cNvSpPr>
          <p:nvPr/>
        </p:nvSpPr>
        <p:spPr bwMode="auto">
          <a:xfrm>
            <a:off x="465138" y="5997575"/>
            <a:ext cx="8064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5</a:t>
            </a:r>
            <a:r>
              <a:rPr lang="th-TH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en-US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100 </a:t>
            </a:r>
            <a:r>
              <a:rPr lang="th-TH" alt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สำนักงานแบบที่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88913"/>
            <a:ext cx="7561262" cy="4398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/>
          </p:cNvPr>
          <p:cNvSpPr txBox="1">
            <a:spLocks noRot="1" noChangeArrowheads="1"/>
          </p:cNvSpPr>
          <p:nvPr/>
        </p:nvSpPr>
        <p:spPr bwMode="auto">
          <a:xfrm>
            <a:off x="1039813" y="4684713"/>
            <a:ext cx="7437437" cy="68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SzPct val="80000"/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สำนักงานเขตพื้นที่การศึกษา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แบบที่ 1</a:t>
            </a:r>
          </a:p>
        </p:txBody>
      </p:sp>
      <p:sp>
        <p:nvSpPr>
          <p:cNvPr id="227332" name="Rectangle 5"/>
          <p:cNvSpPr>
            <a:spLocks noChangeArrowheads="1"/>
          </p:cNvSpPr>
          <p:nvPr/>
        </p:nvSpPr>
        <p:spPr bwMode="auto">
          <a:xfrm>
            <a:off x="1230312" y="5229200"/>
            <a:ext cx="70564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.50 x 7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11.55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22,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054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/>
          </p:cNvPr>
          <p:cNvSpPr txBox="1">
            <a:spLocks noRot="1" noChangeArrowheads="1"/>
          </p:cNvSpPr>
          <p:nvPr/>
        </p:nvSpPr>
        <p:spPr bwMode="auto">
          <a:xfrm>
            <a:off x="611188" y="4868863"/>
            <a:ext cx="8229600" cy="68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SzPct val="80000"/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สำนักงานเขตพื้นที่การศึกษา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แบบที่ 2</a:t>
            </a:r>
          </a:p>
        </p:txBody>
      </p:sp>
      <p:sp>
        <p:nvSpPr>
          <p:cNvPr id="229379" name="Rectangle 5"/>
          <p:cNvSpPr>
            <a:spLocks noChangeArrowheads="1"/>
          </p:cNvSpPr>
          <p:nvPr/>
        </p:nvSpPr>
        <p:spPr bwMode="auto">
          <a:xfrm>
            <a:off x="900113" y="5445125"/>
            <a:ext cx="7827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16.50 x 60.00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11.55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513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229380" name="Picture 6" descr="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8" b="4849"/>
          <a:stretch>
            <a:fillRect/>
          </a:stretch>
        </p:blipFill>
        <p:spPr bwMode="auto">
          <a:xfrm>
            <a:off x="3492500" y="1538288"/>
            <a:ext cx="51657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1" name="Picture 5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31775"/>
            <a:ext cx="516572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23850" y="4868863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104/26 อาคาร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เรียนชั้นเดียว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ห้องเรียน (พื้นยกสูง)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403350" y="54451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6.60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697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73050"/>
            <a:ext cx="8963025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/>
          </p:cNvPr>
          <p:cNvSpPr txBox="1">
            <a:spLocks noRot="1" noChangeArrowheads="1"/>
          </p:cNvSpPr>
          <p:nvPr/>
        </p:nvSpPr>
        <p:spPr bwMode="auto">
          <a:xfrm>
            <a:off x="457200" y="5013325"/>
            <a:ext cx="8229600" cy="681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SzPct val="80000"/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สำนักงานเขตพื้นที่การศึกษา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แบบที่ 3  (รูปตัว </a:t>
            </a:r>
            <a:r>
              <a:rPr lang="en-US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31427" name="Rectangle 5"/>
          <p:cNvSpPr>
            <a:spLocks noChangeArrowheads="1"/>
          </p:cNvSpPr>
          <p:nvPr/>
        </p:nvSpPr>
        <p:spPr bwMode="auto">
          <a:xfrm>
            <a:off x="889324" y="5445224"/>
            <a:ext cx="7200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26.50 x 52.00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11.35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20,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231428" name="Picture 2" descr="อาคารสำนักงา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7040" r="5453" b="7635"/>
          <a:stretch>
            <a:fillRect/>
          </a:stretch>
        </p:blipFill>
        <p:spPr bwMode="auto">
          <a:xfrm>
            <a:off x="971550" y="234950"/>
            <a:ext cx="7096125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/>
          </p:cNvPr>
          <p:cNvSpPr txBox="1">
            <a:spLocks noRot="1" noChangeArrowheads="1"/>
          </p:cNvSpPr>
          <p:nvPr/>
        </p:nvSpPr>
        <p:spPr bwMode="auto">
          <a:xfrm>
            <a:off x="300038" y="4764187"/>
            <a:ext cx="8229600" cy="68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SzPct val="80000"/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สำนักงานเขตพื้นที่การศึกษา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แบบที่ 4</a:t>
            </a:r>
          </a:p>
        </p:txBody>
      </p:sp>
      <p:sp>
        <p:nvSpPr>
          <p:cNvPr id="233475" name="Rectangle 5"/>
          <p:cNvSpPr>
            <a:spLocks noChangeArrowheads="1"/>
          </p:cNvSpPr>
          <p:nvPr/>
        </p:nvSpPr>
        <p:spPr bwMode="auto">
          <a:xfrm>
            <a:off x="399257" y="5445224"/>
            <a:ext cx="80311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4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8.05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415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233476" name="Picture 6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b="21204"/>
          <a:stretch>
            <a:fillRect/>
          </a:stretch>
        </p:blipFill>
        <p:spPr bwMode="auto">
          <a:xfrm>
            <a:off x="2916238" y="1341438"/>
            <a:ext cx="5472112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7" name="Picture 5" descr="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 t="9712" r="-961" b="27734"/>
          <a:stretch>
            <a:fillRect/>
          </a:stretch>
        </p:blipFill>
        <p:spPr bwMode="auto">
          <a:xfrm>
            <a:off x="300038" y="355600"/>
            <a:ext cx="42862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948488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สี่เหลี่ยมผืนผ้า 4"/>
          <p:cNvSpPr>
            <a:spLocks noChangeArrowheads="1"/>
          </p:cNvSpPr>
          <p:nvPr/>
        </p:nvSpPr>
        <p:spPr bwMode="auto">
          <a:xfrm>
            <a:off x="755650" y="4783138"/>
            <a:ext cx="7920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3600" b="1" dirty="0" err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สปช</a:t>
            </a:r>
            <a:r>
              <a:rPr lang="th-TH" altLang="th-TH" sz="36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104/26 อาคารเรียนชั้นเดียว 4 ห้องเรียน (พื้นยกสูง)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1403350" y="54451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6.60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2,7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Rot="1" noChangeArrowheads="1"/>
          </p:cNvSpPr>
          <p:nvPr/>
        </p:nvSpPr>
        <p:spPr bwMode="auto">
          <a:xfrm>
            <a:off x="468313" y="4437063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สปช. 103/61  ขนาด 3 ห้องเรียน</a:t>
            </a:r>
          </a:p>
        </p:txBody>
      </p:sp>
      <p:sp>
        <p:nvSpPr>
          <p:cNvPr id="31747" name="Rectangle 3"/>
          <p:cNvSpPr txBox="1">
            <a:spLocks noRot="1" noChangeArrowheads="1"/>
          </p:cNvSpPr>
          <p:nvPr/>
        </p:nvSpPr>
        <p:spPr bwMode="auto">
          <a:xfrm>
            <a:off x="474663" y="4979988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ยกพื้นสูง (ในเขตแผ่นดินไหว)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1909763" y="6056313"/>
            <a:ext cx="6840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620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909763" y="5589588"/>
            <a:ext cx="6118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	8.00 x 29.50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สูง 5.00 เมตร</a:t>
            </a:r>
          </a:p>
        </p:txBody>
      </p:sp>
      <p:pic>
        <p:nvPicPr>
          <p:cNvPr id="31750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7488"/>
            <a:ext cx="5834063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Rot="1" noChangeArrowheads="1"/>
          </p:cNvSpPr>
          <p:nvPr/>
        </p:nvSpPr>
        <p:spPr bwMode="auto">
          <a:xfrm>
            <a:off x="468313" y="4437063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สปช. 103/61 ขนาด 3 ห้องเรียน</a:t>
            </a:r>
          </a:p>
        </p:txBody>
      </p:sp>
      <p:sp>
        <p:nvSpPr>
          <p:cNvPr id="32771" name="Rectangle 3"/>
          <p:cNvSpPr txBox="1">
            <a:spLocks noRot="1" noChangeArrowheads="1"/>
          </p:cNvSpPr>
          <p:nvPr/>
        </p:nvSpPr>
        <p:spPr bwMode="auto">
          <a:xfrm>
            <a:off x="474663" y="4979988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ยกพื้นสูง (ในเขตแผ่นดินไหว)</a:t>
            </a: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1909763" y="6056313"/>
            <a:ext cx="6840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2,620,000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835150" y="5589588"/>
            <a:ext cx="6481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	8.00 x 29.50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5.00 เมตร</a:t>
            </a:r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831373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1992313" y="6046788"/>
            <a:ext cx="633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2101850" y="5619750"/>
            <a:ext cx="611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	8.00 x 35.50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สูง 5.00 เมตร</a:t>
            </a:r>
          </a:p>
        </p:txBody>
      </p:sp>
      <p:sp>
        <p:nvSpPr>
          <p:cNvPr id="33796" name="Rectangle 3"/>
          <p:cNvSpPr txBox="1">
            <a:spLocks noRot="1" noChangeArrowheads="1"/>
          </p:cNvSpPr>
          <p:nvPr/>
        </p:nvSpPr>
        <p:spPr bwMode="auto">
          <a:xfrm>
            <a:off x="474663" y="4979988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ยกพื้นสูง (ในเขตแผ่นดินไหว)</a:t>
            </a:r>
          </a:p>
        </p:txBody>
      </p:sp>
      <p:sp>
        <p:nvSpPr>
          <p:cNvPr id="33797" name="Rectangle 3"/>
          <p:cNvSpPr>
            <a:spLocks noRot="1" noChangeArrowheads="1"/>
          </p:cNvSpPr>
          <p:nvPr/>
        </p:nvSpPr>
        <p:spPr bwMode="auto">
          <a:xfrm>
            <a:off x="468313" y="4437063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สปช. 103/61 ขนาด </a:t>
            </a:r>
            <a:r>
              <a:rPr lang="en-US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ห้องเรียน</a:t>
            </a:r>
          </a:p>
        </p:txBody>
      </p:sp>
      <p:pic>
        <p:nvPicPr>
          <p:cNvPr id="33798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7488"/>
            <a:ext cx="5834063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2051050" y="6048375"/>
            <a:ext cx="633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051050" y="5589588"/>
            <a:ext cx="5905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	8.00 x 35.50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5.00 เมตร </a:t>
            </a:r>
          </a:p>
        </p:txBody>
      </p:sp>
      <p:sp>
        <p:nvSpPr>
          <p:cNvPr id="35844" name="Rectangle 3"/>
          <p:cNvSpPr txBox="1">
            <a:spLocks noRot="1" noChangeArrowheads="1"/>
          </p:cNvSpPr>
          <p:nvPr/>
        </p:nvSpPr>
        <p:spPr bwMode="auto">
          <a:xfrm>
            <a:off x="474663" y="4979988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ยกพื้นสูง (ในเขตแผ่นดินไหว)</a:t>
            </a:r>
          </a:p>
        </p:txBody>
      </p:sp>
      <p:sp>
        <p:nvSpPr>
          <p:cNvPr id="35845" name="Rectangle 3"/>
          <p:cNvSpPr>
            <a:spLocks noRot="1" noChangeArrowheads="1"/>
          </p:cNvSpPr>
          <p:nvPr/>
        </p:nvSpPr>
        <p:spPr bwMode="auto">
          <a:xfrm>
            <a:off x="468313" y="4437063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สปช. 103/61 ขนาด </a:t>
            </a:r>
            <a:r>
              <a:rPr lang="en-US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altLang="th-TH" sz="3600" b="1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ห้องเรียน</a:t>
            </a:r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575"/>
            <a:ext cx="88836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61839" y="4899771"/>
            <a:ext cx="864096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0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สปช. 105/29 </a:t>
            </a:r>
            <a:r>
              <a:rPr lang="th-TH" altLang="th-TH" sz="30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ปรับปรุง อาคารเรียน </a:t>
            </a:r>
            <a:r>
              <a:rPr lang="th-TH" altLang="th-TH" sz="30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 ชั้น 4 </a:t>
            </a:r>
            <a:r>
              <a:rPr lang="th-TH" altLang="th-TH" sz="30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ห้องเรียน ใต้ถุนโล่ง บันไดขึ้น 2 ข้าง</a:t>
            </a:r>
            <a:endParaRPr lang="th-TH" altLang="th-TH" sz="30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6867" name="Picture 6" descr="IMG_08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7" b="28632"/>
          <a:stretch>
            <a:fillRect/>
          </a:stretch>
        </p:blipFill>
        <p:spPr bwMode="auto">
          <a:xfrm>
            <a:off x="1390650" y="182563"/>
            <a:ext cx="6383338" cy="2525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Rectangle 3"/>
          <p:cNvSpPr txBox="1">
            <a:spLocks noRot="1" noChangeArrowheads="1"/>
          </p:cNvSpPr>
          <p:nvPr/>
        </p:nvSpPr>
        <p:spPr bwMode="auto">
          <a:xfrm>
            <a:off x="400050" y="4281621"/>
            <a:ext cx="8229600" cy="12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endParaRPr lang="th-TH" altLang="th-TH" b="1">
              <a:solidFill>
                <a:srgbClr val="00B0F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692275" y="6191366"/>
            <a:ext cx="6335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,028,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1800224" y="5733256"/>
            <a:ext cx="611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 สูง 7.30 เมตร</a:t>
            </a:r>
          </a:p>
        </p:txBody>
      </p:sp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/>
          <a:stretch>
            <a:fillRect/>
          </a:stretch>
        </p:blipFill>
        <p:spPr bwMode="auto">
          <a:xfrm>
            <a:off x="323850" y="2780928"/>
            <a:ext cx="41910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/>
          <a:stretch>
            <a:fillRect/>
          </a:stretch>
        </p:blipFill>
        <p:spPr bwMode="auto">
          <a:xfrm>
            <a:off x="4514850" y="2770485"/>
            <a:ext cx="43053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27038" y="5028360"/>
            <a:ext cx="8229600" cy="681037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</a:t>
            </a:r>
            <a:r>
              <a:rPr lang="th-TH" altLang="th-TH" sz="3600" b="1" dirty="0" err="1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105/29 ปรับปรุง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ชั้น 5 ห้องเรียน</a:t>
            </a:r>
          </a:p>
        </p:txBody>
      </p:sp>
      <p:sp>
        <p:nvSpPr>
          <p:cNvPr id="38915" name="Rectangle 45"/>
          <p:cNvSpPr>
            <a:spLocks noChangeArrowheads="1"/>
          </p:cNvSpPr>
          <p:nvPr/>
        </p:nvSpPr>
        <p:spPr bwMode="auto">
          <a:xfrm>
            <a:off x="1619250" y="5797550"/>
            <a:ext cx="633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4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</p:txBody>
      </p:sp>
      <p:pic>
        <p:nvPicPr>
          <p:cNvPr id="38916" name="Picture 6" descr="105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0"/>
          <a:stretch>
            <a:fillRect/>
          </a:stretch>
        </p:blipFill>
        <p:spPr bwMode="auto">
          <a:xfrm>
            <a:off x="1403350" y="115888"/>
            <a:ext cx="615791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 txBox="1">
            <a:spLocks noRot="1" noChangeArrowheads="1"/>
          </p:cNvSpPr>
          <p:nvPr/>
        </p:nvSpPr>
        <p:spPr bwMode="auto">
          <a:xfrm>
            <a:off x="434261" y="5394325"/>
            <a:ext cx="8229600" cy="6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(ใต้ถุนโล่ง)</a:t>
            </a:r>
          </a:p>
        </p:txBody>
      </p:sp>
      <p:sp>
        <p:nvSpPr>
          <p:cNvPr id="38918" name="Rectangle 45"/>
          <p:cNvSpPr>
            <a:spLocks noChangeArrowheads="1"/>
          </p:cNvSpPr>
          <p:nvPr/>
        </p:nvSpPr>
        <p:spPr bwMode="auto">
          <a:xfrm>
            <a:off x="1476375" y="6200775"/>
            <a:ext cx="727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436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414655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2924175"/>
            <a:ext cx="424973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34608" y="4584258"/>
            <a:ext cx="8550151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สปช. 105/29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ปรับปรุง 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 ชั้น 6 ห้องเรียน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1448984" y="5698724"/>
            <a:ext cx="612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5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</p:txBody>
      </p:sp>
      <p:pic>
        <p:nvPicPr>
          <p:cNvPr id="40964" name="Picture 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79787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3"/>
          <p:cNvSpPr txBox="1">
            <a:spLocks noRot="1" noChangeArrowheads="1"/>
          </p:cNvSpPr>
          <p:nvPr/>
        </p:nvSpPr>
        <p:spPr bwMode="auto">
          <a:xfrm>
            <a:off x="394884" y="5069672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(ใต้ถุนโล่ง)</a:t>
            </a: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732162" y="6184137"/>
            <a:ext cx="792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6,</a:t>
            </a:r>
            <a:r>
              <a:rPr lang="th-TH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345</a:t>
            </a:r>
            <a:r>
              <a:rPr lang="en-US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886075"/>
            <a:ext cx="44164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889250"/>
            <a:ext cx="450056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39750" y="4076700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อาคารเรียนอนุบาล ขนาด 2 ห้องเรียน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755650" y="4805363"/>
            <a:ext cx="7848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11.40 x 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เมตร สูง 7.60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041</a:t>
            </a:r>
            <a:r>
              <a:rPr lang="en-US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7172" name="Picture 2" descr="อาคารอนุบาล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452438"/>
            <a:ext cx="4310062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 descr="อาคารอนุบาล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476250"/>
            <a:ext cx="45561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89608" y="4810919"/>
            <a:ext cx="864096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สปช. 105/29  ปรับปรุง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ชั้น 5 ห้องเรียน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258888" y="5765800"/>
            <a:ext cx="72374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</p:txBody>
      </p:sp>
      <p:pic>
        <p:nvPicPr>
          <p:cNvPr id="43012" name="Picture 3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7"/>
          <a:stretch>
            <a:fillRect/>
          </a:stretch>
        </p:blipFill>
        <p:spPr bwMode="auto">
          <a:xfrm>
            <a:off x="611188" y="188913"/>
            <a:ext cx="78422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2"/>
          <p:cNvSpPr txBox="1">
            <a:spLocks noRot="1" noChangeArrowheads="1"/>
          </p:cNvSpPr>
          <p:nvPr/>
        </p:nvSpPr>
        <p:spPr bwMode="auto">
          <a:xfrm>
            <a:off x="395288" y="5218113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(ชั้นล่าง 1 ห้อง  ชั้นบน 4 ห้อง)</a:t>
            </a:r>
          </a:p>
        </p:txBody>
      </p:sp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1258888" y="6205538"/>
            <a:ext cx="7237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779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901950"/>
            <a:ext cx="39497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2901950"/>
            <a:ext cx="404971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03188" y="4591360"/>
            <a:ext cx="8958262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สปช. 105/29  ปรับปรุง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ชั้น 6 ห้องเรียน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313656" y="6098766"/>
            <a:ext cx="651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en-US" alt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073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sp>
        <p:nvSpPr>
          <p:cNvPr id="45060" name="Rectangle 2"/>
          <p:cNvSpPr txBox="1">
            <a:spLocks noRot="1" noChangeArrowheads="1"/>
          </p:cNvSpPr>
          <p:nvPr/>
        </p:nvSpPr>
        <p:spPr bwMode="auto">
          <a:xfrm>
            <a:off x="344488" y="5077541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(ชั้นล่าง 2 ห้อง  ชั้นบน 4 ห้อง)</a:t>
            </a:r>
          </a:p>
        </p:txBody>
      </p:sp>
      <p:grpSp>
        <p:nvGrpSpPr>
          <p:cNvPr id="45061" name="กลุ่ม 1"/>
          <p:cNvGrpSpPr>
            <a:grpSpLocks/>
          </p:cNvGrpSpPr>
          <p:nvPr/>
        </p:nvGrpSpPr>
        <p:grpSpPr bwMode="auto">
          <a:xfrm>
            <a:off x="1008063" y="115888"/>
            <a:ext cx="6902450" cy="2736850"/>
            <a:chOff x="755576" y="620142"/>
            <a:chExt cx="7640638" cy="2613491"/>
          </a:xfrm>
        </p:grpSpPr>
        <p:pic>
          <p:nvPicPr>
            <p:cNvPr id="45065" name="Picture 3" descr="scan0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07"/>
            <a:stretch>
              <a:fillRect/>
            </a:stretch>
          </p:blipFill>
          <p:spPr bwMode="auto">
            <a:xfrm>
              <a:off x="755576" y="620142"/>
              <a:ext cx="7640638" cy="2613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6" name="Picture 2" descr="scan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80" t="52261" r="48454" b="25565"/>
            <a:stretch>
              <a:fillRect/>
            </a:stretch>
          </p:blipFill>
          <p:spPr bwMode="auto">
            <a:xfrm>
              <a:off x="2843808" y="2012465"/>
              <a:ext cx="864097" cy="61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2" descr="scan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80" t="52261" r="48454" b="25565"/>
            <a:stretch>
              <a:fillRect/>
            </a:stretch>
          </p:blipFill>
          <p:spPr bwMode="auto">
            <a:xfrm>
              <a:off x="3720276" y="2011279"/>
              <a:ext cx="864097" cy="61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1342403" y="5605306"/>
            <a:ext cx="6264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003550"/>
            <a:ext cx="4468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98788"/>
            <a:ext cx="456088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87313" y="4787900"/>
            <a:ext cx="8877175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สปช. 105/29 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ปรับปรุง 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 ชั้น 7 ห้องเรียน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203323" y="6170187"/>
            <a:ext cx="6392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en-US" altLang="th-TH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192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47108" name="Picture 2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"/>
          <a:stretch>
            <a:fillRect/>
          </a:stretch>
        </p:blipFill>
        <p:spPr bwMode="auto">
          <a:xfrm>
            <a:off x="706438" y="115888"/>
            <a:ext cx="76104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2"/>
          <p:cNvSpPr txBox="1">
            <a:spLocks noRot="1" noChangeArrowheads="1"/>
          </p:cNvSpPr>
          <p:nvPr/>
        </p:nvSpPr>
        <p:spPr bwMode="auto">
          <a:xfrm>
            <a:off x="87313" y="5184233"/>
            <a:ext cx="8229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(ชั้นล่าง 3 ห้อง  ชั้นบน 4 ห้อง)</a:t>
            </a:r>
          </a:p>
        </p:txBody>
      </p:sp>
      <p:sp>
        <p:nvSpPr>
          <p:cNvPr id="47110" name="Rectangle 3"/>
          <p:cNvSpPr>
            <a:spLocks noChangeArrowheads="1"/>
          </p:cNvSpPr>
          <p:nvPr/>
        </p:nvSpPr>
        <p:spPr bwMode="auto">
          <a:xfrm>
            <a:off x="1267618" y="5675817"/>
            <a:ext cx="6264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</p:txBody>
      </p:sp>
      <p:pic>
        <p:nvPicPr>
          <p:cNvPr id="471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2870200"/>
            <a:ext cx="39624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868613"/>
            <a:ext cx="38401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07504" y="4836195"/>
            <a:ext cx="8712968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สปช. 105/29 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ปรับปรุง 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 ชั้น 8 ห้องเรียน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439863" y="6237312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402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49156" name="Picture 2" descr="IMG_18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b="11369"/>
          <a:stretch>
            <a:fillRect/>
          </a:stretch>
        </p:blipFill>
        <p:spPr bwMode="auto">
          <a:xfrm>
            <a:off x="1858963" y="60325"/>
            <a:ext cx="4945062" cy="2801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Rectangle 2"/>
          <p:cNvSpPr txBox="1">
            <a:spLocks noRot="1" noChangeArrowheads="1"/>
          </p:cNvSpPr>
          <p:nvPr/>
        </p:nvSpPr>
        <p:spPr bwMode="auto">
          <a:xfrm>
            <a:off x="403225" y="5262653"/>
            <a:ext cx="8229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(ชั้นล่าง 4 ห้อง  ชั้นบน 4 ห้อง)</a:t>
            </a:r>
          </a:p>
        </p:txBody>
      </p:sp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971550" y="5733256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</p:txBody>
      </p: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2897615"/>
            <a:ext cx="403066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2901912"/>
            <a:ext cx="40465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04775" y="4581128"/>
            <a:ext cx="8931275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สปช. 105/29 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ปรับปรุง 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 ชั้น 10 ห้องเรียน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241117" y="6133523"/>
            <a:ext cx="734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360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51204" name="Picture 2" descr="scan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/>
          <a:stretch>
            <a:fillRect/>
          </a:stretch>
        </p:blipFill>
        <p:spPr bwMode="auto">
          <a:xfrm>
            <a:off x="827088" y="139700"/>
            <a:ext cx="754538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2"/>
          <p:cNvSpPr txBox="1">
            <a:spLocks noRot="1" noChangeArrowheads="1"/>
          </p:cNvSpPr>
          <p:nvPr/>
        </p:nvSpPr>
        <p:spPr bwMode="auto">
          <a:xfrm>
            <a:off x="446088" y="5029429"/>
            <a:ext cx="8229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(ชั้นล่าง 5 ห้อง  ชั้นบน 5 ห้อง)</a:t>
            </a:r>
          </a:p>
        </p:txBody>
      </p:sp>
      <p:sp>
        <p:nvSpPr>
          <p:cNvPr id="51206" name="Rectangle 3"/>
          <p:cNvSpPr>
            <a:spLocks noChangeArrowheads="1"/>
          </p:cNvSpPr>
          <p:nvPr/>
        </p:nvSpPr>
        <p:spPr bwMode="auto">
          <a:xfrm>
            <a:off x="1381125" y="5633345"/>
            <a:ext cx="734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</p:txBody>
      </p:sp>
      <p:pic>
        <p:nvPicPr>
          <p:cNvPr id="512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705100"/>
            <a:ext cx="44640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2705100"/>
            <a:ext cx="45339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07950" y="4637367"/>
            <a:ext cx="8878888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สปช. 105/29 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ปรับปรุง 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 ชั้น 12 ห้องเรียน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331640" y="6151299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188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53252" name="Picture 2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913"/>
            <a:ext cx="8516938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2"/>
          <p:cNvSpPr txBox="1">
            <a:spLocks noRot="1" noChangeArrowheads="1"/>
          </p:cNvSpPr>
          <p:nvPr/>
        </p:nvSpPr>
        <p:spPr bwMode="auto">
          <a:xfrm>
            <a:off x="374650" y="5060766"/>
            <a:ext cx="8229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000"/>
              </a:spcBef>
              <a:buClrTx/>
              <a:buSzPct val="125000"/>
              <a:buFontTx/>
              <a:buNone/>
            </a:pPr>
            <a:r>
              <a:rPr lang="th-TH" altLang="th-TH" sz="36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(ชั้นล่าง 6 ห้อง  ชั้นบน 6 ห้อง)</a:t>
            </a:r>
          </a:p>
        </p:txBody>
      </p:sp>
      <p:sp>
        <p:nvSpPr>
          <p:cNvPr id="53254" name="Rectangle 3"/>
          <p:cNvSpPr>
            <a:spLocks noChangeArrowheads="1"/>
          </p:cNvSpPr>
          <p:nvPr/>
        </p:nvSpPr>
        <p:spPr bwMode="auto">
          <a:xfrm>
            <a:off x="1505171" y="5612203"/>
            <a:ext cx="7200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5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</p:txBody>
      </p:sp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87675"/>
            <a:ext cx="43815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987675"/>
            <a:ext cx="46386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47" y="44824"/>
            <a:ext cx="9177949" cy="5373216"/>
          </a:xfrm>
          <a:prstGeom prst="rect">
            <a:avLst/>
          </a:prstGeom>
        </p:spPr>
      </p:pic>
      <p:sp>
        <p:nvSpPr>
          <p:cNvPr id="4" name="Rectangle 2">
            <a:extLst/>
          </p:cNvPr>
          <p:cNvSpPr txBox="1">
            <a:spLocks noRot="1" noChangeArrowheads="1"/>
          </p:cNvSpPr>
          <p:nvPr/>
        </p:nvSpPr>
        <p:spPr bwMode="auto">
          <a:xfrm>
            <a:off x="323527" y="5303272"/>
            <a:ext cx="8229600" cy="52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</a:t>
            </a:r>
            <a:r>
              <a:rPr lang="en-US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OBEC 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ล./</a:t>
            </a:r>
            <a:r>
              <a:rPr lang="en-US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61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ขนาด 4 ห้องเรียน</a:t>
            </a:r>
          </a:p>
          <a:p>
            <a:pPr algn="ctr" eaLnBrk="1" hangingPunct="1">
              <a:buFontTx/>
              <a:buNone/>
              <a:defRPr/>
            </a:pPr>
            <a:endParaRPr lang="th-TH" altLang="th-TH" sz="36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2">
            <a:extLst/>
          </p:cNvPr>
          <p:cNvSpPr txBox="1">
            <a:spLocks noRot="1" noChangeArrowheads="1"/>
          </p:cNvSpPr>
          <p:nvPr/>
        </p:nvSpPr>
        <p:spPr bwMode="auto">
          <a:xfrm>
            <a:off x="395536" y="6093296"/>
            <a:ext cx="8229600" cy="5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th-TH" altLang="th-TH" sz="36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4736" y="5716760"/>
            <a:ext cx="734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x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 สูง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9.24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59532" y="6157168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719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0" y="49600"/>
            <a:ext cx="8622397" cy="5107592"/>
          </a:xfrm>
          <a:prstGeom prst="rect">
            <a:avLst/>
          </a:prstGeom>
        </p:spPr>
      </p:pic>
      <p:sp>
        <p:nvSpPr>
          <p:cNvPr id="7" name="Rectangle 2">
            <a:extLst/>
          </p:cNvPr>
          <p:cNvSpPr txBox="1">
            <a:spLocks noRot="1" noChangeArrowheads="1"/>
          </p:cNvSpPr>
          <p:nvPr/>
        </p:nvSpPr>
        <p:spPr bwMode="auto">
          <a:xfrm>
            <a:off x="342090" y="5191456"/>
            <a:ext cx="8229600" cy="61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</a:t>
            </a:r>
            <a:r>
              <a:rPr lang="en-US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OBEC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ล./ </a:t>
            </a:r>
            <a:r>
              <a:rPr lang="en-US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61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ขนาด 4 ห้องเรียน</a:t>
            </a:r>
          </a:p>
          <a:p>
            <a:pPr algn="ctr" eaLnBrk="1" hangingPunct="1">
              <a:buFontTx/>
              <a:buNone/>
              <a:defRPr/>
            </a:pPr>
            <a:endParaRPr lang="th-TH" altLang="th-TH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05412" y="5805264"/>
            <a:ext cx="734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x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 สูง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9.24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87624" y="6273800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719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  <p:extLst>
      <p:ext uri="{BB962C8B-B14F-4D97-AF65-F5344CB8AC3E}">
        <p14:creationId xmlns:p14="http://schemas.microsoft.com/office/powerpoint/2010/main" val="41545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/>
          </p:cNvPr>
          <p:cNvSpPr txBox="1">
            <a:spLocks noRot="1" noChangeArrowheads="1"/>
          </p:cNvSpPr>
          <p:nvPr/>
        </p:nvSpPr>
        <p:spPr bwMode="auto">
          <a:xfrm>
            <a:off x="323528" y="5301208"/>
            <a:ext cx="82296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</a:t>
            </a:r>
            <a:r>
              <a:rPr lang="en-US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OBEC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ล.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61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ขนาด 4 ห้องเรียน</a:t>
            </a:r>
          </a:p>
          <a:p>
            <a:pPr algn="ctr" eaLnBrk="1" hangingPunct="1">
              <a:buFontTx/>
              <a:buNone/>
              <a:defRPr/>
            </a:pPr>
            <a:endParaRPr lang="th-TH" altLang="th-TH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673"/>
            <a:ext cx="9144000" cy="4980373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52004" y="5835822"/>
            <a:ext cx="734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x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 สูง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9.24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24236" y="6273800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719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/>
          </p:cNvPr>
          <p:cNvSpPr>
            <a:spLocks noGrp="1" noRot="1" noChangeArrowheads="1"/>
          </p:cNvSpPr>
          <p:nvPr>
            <p:ph idx="4294967295"/>
          </p:nvPr>
        </p:nvSpPr>
        <p:spPr>
          <a:xfrm>
            <a:off x="468313" y="4879629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105 ล/58 (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ข) ต้านแผ่นดินไหว 4 ห้องเรียน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144587" y="5373216"/>
            <a:ext cx="68548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6,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997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65540" name="Picture 5" descr="IMG_3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60350"/>
            <a:ext cx="6146800" cy="4608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/>
          </p:cNvPr>
          <p:cNvSpPr>
            <a:spLocks noGrp="1" noRot="1" noChangeArrowheads="1"/>
          </p:cNvSpPr>
          <p:nvPr>
            <p:ph idx="4294967295"/>
          </p:nvPr>
        </p:nvSpPr>
        <p:spPr>
          <a:xfrm>
            <a:off x="465138" y="3933825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อาคารเรียนอนุบาล ขนาด 3 ห้องเรียน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582613" y="4711700"/>
            <a:ext cx="79946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11.20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7.20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7.60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225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9220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92150"/>
            <a:ext cx="483711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765175"/>
            <a:ext cx="42386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/>
          </p:cNvPr>
          <p:cNvSpPr>
            <a:spLocks noGrp="1" noRot="1" noChangeArrowheads="1"/>
          </p:cNvSpPr>
          <p:nvPr>
            <p:ph idx="4294967295"/>
          </p:nvPr>
        </p:nvSpPr>
        <p:spPr>
          <a:xfrm>
            <a:off x="468313" y="4979988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105 ล/58 (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ข) ต้านแผ่นดินไหว 4 ห้องเรียน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152525" y="5489575"/>
            <a:ext cx="68548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6,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997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73025"/>
            <a:ext cx="7146925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tive5ห้อ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88913"/>
            <a:ext cx="6262688" cy="469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/>
          </p:cNvPr>
          <p:cNvSpPr txBox="1">
            <a:spLocks noRot="1" noChangeArrowheads="1"/>
          </p:cNvSpPr>
          <p:nvPr/>
        </p:nvSpPr>
        <p:spPr bwMode="auto">
          <a:xfrm>
            <a:off x="448469" y="4887913"/>
            <a:ext cx="82296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105 ล/58 (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ข) ต้านแผ่นดินไหว 5 ห้องเรียน</a:t>
            </a:r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971600" y="5445224"/>
            <a:ext cx="6985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281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/>
          </p:cNvPr>
          <p:cNvSpPr>
            <a:spLocks noGrp="1" noRot="1" noChangeArrowheads="1"/>
          </p:cNvSpPr>
          <p:nvPr>
            <p:ph idx="4294967295"/>
          </p:nvPr>
        </p:nvSpPr>
        <p:spPr>
          <a:xfrm>
            <a:off x="468313" y="4941168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105 ล/58 (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ข) ต้านแผ่นดินไหว 5 ห้องเรียน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043384" y="5445224"/>
            <a:ext cx="6985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7.30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281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6632"/>
            <a:ext cx="78994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7" descr="IMG_09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271463"/>
            <a:ext cx="6899275" cy="4586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11188" y="4941168"/>
            <a:ext cx="8229600" cy="681037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</a:t>
            </a:r>
            <a:r>
              <a:rPr lang="th-TH" altLang="th-TH" sz="3900" b="1" dirty="0" err="1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28</a:t>
            </a: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altLang="th-TH" sz="39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ปรับปรุง </a:t>
            </a:r>
            <a:r>
              <a:rPr lang="en-US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ชั้น </a:t>
            </a:r>
            <a:r>
              <a:rPr lang="en-US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15 </a:t>
            </a:r>
            <a:r>
              <a:rPr lang="th-TH" altLang="th-TH" sz="39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</a:t>
            </a:r>
            <a:endParaRPr lang="th-TH" altLang="th-TH" sz="39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th-TH" alt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1331913" y="5517232"/>
            <a:ext cx="68611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11.45 เมตร</a:t>
            </a: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571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11188" y="5013176"/>
            <a:ext cx="8229600" cy="681037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</a:t>
            </a:r>
            <a:r>
              <a:rPr lang="th-TH" altLang="th-TH" sz="3900" b="1" dirty="0" err="1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28</a:t>
            </a: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altLang="th-TH" sz="39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ปรับปรุง </a:t>
            </a:r>
            <a:r>
              <a:rPr lang="en-US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ชั้น </a:t>
            </a:r>
            <a:r>
              <a:rPr lang="en-US" altLang="th-TH" sz="39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15 </a:t>
            </a:r>
            <a:r>
              <a:rPr lang="th-TH" altLang="th-TH" sz="39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</a:t>
            </a:r>
            <a:endParaRPr lang="th-TH" altLang="th-TH" sz="39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th-TH" alt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1187624" y="5445224"/>
            <a:ext cx="70565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13.85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11.45 เมตร</a:t>
            </a: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ราคา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9,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571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15888"/>
            <a:ext cx="65976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30213" y="4149080"/>
            <a:ext cx="8229600" cy="6810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108 ล./59-ก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และ 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108 ล./59-ข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(ในเขตแผ่นดินไหว)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-36512" y="5229200"/>
            <a:ext cx="9217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.50 x 72.00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 สูง 7.95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11,3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/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784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83972" name="Picture 2" descr="อาคารเรียน 108ล-55 no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6250"/>
            <a:ext cx="6459538" cy="3673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30213" y="4293096"/>
            <a:ext cx="8229600" cy="6810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108 ล./59-ก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และ 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108 ล./59-ข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(ในเขตแผ่นดินไหว)</a:t>
            </a: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-36512" y="5301208"/>
            <a:ext cx="9217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.50 x 72.00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 สูง 7.95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/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784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55613"/>
            <a:ext cx="87185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30213" y="4221088"/>
            <a:ext cx="8229600" cy="6810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108 ล./59-ก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และ 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108 ล./59-ข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(ในเขตแผ่นดินไหว)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-36512" y="5229200"/>
            <a:ext cx="9217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.50 x 72.00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 สูง 7.95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/ 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909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4725"/>
            <a:ext cx="878522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อาคารเรียน 212ล-55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7"/>
          <a:stretch>
            <a:fillRect/>
          </a:stretch>
        </p:blipFill>
        <p:spPr bwMode="auto">
          <a:xfrm>
            <a:off x="1403350" y="474663"/>
            <a:ext cx="6532563" cy="374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8438" y="4293096"/>
            <a:ext cx="8948737" cy="6810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212 ล./57-ก และ อาคารเรียน 212 ล./57-ข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สำหรับก่อสร้างใน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เขต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-252536" y="5373216"/>
            <a:ext cx="95869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40 เมตร สูง 11.90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เป็น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959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8438" y="4149080"/>
            <a:ext cx="8948737" cy="6810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212 ล./57-ก และ อาคารเรียน 212 ล./57-ข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สำหรับก่อสร้างใน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เขต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-108520" y="5229200"/>
            <a:ext cx="91509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11.90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เป็น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642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959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00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 </a:t>
            </a: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725488"/>
            <a:ext cx="894238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4941888"/>
            <a:ext cx="9251950" cy="681037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101/26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ห้องเรียน 1 ห้อง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ธุรการ (ใต้ถุนโล่ง)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935038" y="5537200"/>
            <a:ext cx="72739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6.65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304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11268" name="Picture 2" descr="IMG_19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15900"/>
            <a:ext cx="6877050" cy="458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8438" y="4221088"/>
            <a:ext cx="8948737" cy="6810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212 ล./57-ก และ อาคารเรียน 212 ล./57-ข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สำหรับก่อสร้างใน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เขต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" y="5301208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11.90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เป็น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642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959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 </a:t>
            </a:r>
          </a:p>
        </p:txBody>
      </p:sp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454025"/>
            <a:ext cx="8837612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23459" r="9116"/>
          <a:stretch/>
        </p:blipFill>
        <p:spPr>
          <a:xfrm>
            <a:off x="150171" y="226647"/>
            <a:ext cx="8879798" cy="4066449"/>
          </a:xfrm>
          <a:prstGeom prst="rect">
            <a:avLst/>
          </a:prstGeom>
        </p:spPr>
      </p:pic>
      <p:sp>
        <p:nvSpPr>
          <p:cNvPr id="5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37595" y="4293096"/>
            <a:ext cx="8948737" cy="6810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212 ล./57-ก และ อาคารเรียน 212 ล./57-ข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สำหรับก่อสร้างใน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เขต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81492" y="5373216"/>
            <a:ext cx="95869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40 เมตร สูง 11.90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เป็น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642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959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 </a:t>
            </a:r>
          </a:p>
        </p:txBody>
      </p:sp>
    </p:spTree>
    <p:extLst>
      <p:ext uri="{BB962C8B-B14F-4D97-AF65-F5344CB8AC3E}">
        <p14:creationId xmlns:p14="http://schemas.microsoft.com/office/powerpoint/2010/main" val="40213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07950" y="4293096"/>
            <a:ext cx="8948738" cy="6810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216 ล./57-ก และ อาคารเรียน 216 ล./57-ข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สำหรับก่อสร้างใน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เขต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6259" name="Rectangle 4"/>
          <p:cNvSpPr>
            <a:spLocks noChangeArrowheads="1"/>
          </p:cNvSpPr>
          <p:nvPr/>
        </p:nvSpPr>
        <p:spPr bwMode="auto">
          <a:xfrm>
            <a:off x="-36513" y="5445224"/>
            <a:ext cx="91963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11.90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048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470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96260" name="Picture 6" descr="อาคารเรียน 216ล-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-8" r="-1291" b="11099"/>
          <a:stretch>
            <a:fillRect/>
          </a:stretch>
        </p:blipFill>
        <p:spPr bwMode="auto">
          <a:xfrm>
            <a:off x="1331913" y="476250"/>
            <a:ext cx="6678612" cy="3817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2663"/>
            <a:ext cx="839311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07950" y="4077072"/>
            <a:ext cx="8948738" cy="6810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216 ล./57-ก และ อาคารเรียน 216 ล./57-ข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สำหรับก่อสร้างใน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เขต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-36513" y="5229200"/>
            <a:ext cx="91963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11.90 เมตร</a:t>
            </a:r>
          </a:p>
          <a:p>
            <a:pPr algn="ctr" eaLnBrk="1" hangingPunct="1">
              <a:spcBef>
                <a:spcPts val="0"/>
              </a:spcBef>
              <a:buClr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048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470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07950" y="4077072"/>
            <a:ext cx="8948738" cy="6810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216 ล./57-ก และ อาคารเรียน 216 ล./57-ข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สำหรับก่อสร้างใน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เขต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-36513" y="5157192"/>
            <a:ext cx="91963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11.90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048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470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003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0100"/>
            <a:ext cx="88392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07950" y="4005064"/>
            <a:ext cx="8948738" cy="6810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216 ล./57-ก และ อาคารเรียน 216 ล./57-ข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สำหรับก่อสร้างใน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เขต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-36513" y="5229200"/>
            <a:ext cx="91963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11.90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048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470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024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25500"/>
            <a:ext cx="87852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อาคารเรียน 318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6"/>
          <a:stretch>
            <a:fillRect/>
          </a:stretch>
        </p:blipFill>
        <p:spPr bwMode="auto">
          <a:xfrm>
            <a:off x="1116013" y="225425"/>
            <a:ext cx="7470775" cy="4283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5263" y="4365104"/>
            <a:ext cx="8948737" cy="11525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318ล./55-ก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นอกเขตแผ่นดินไหว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 ล./55-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ข  เขตแผ่นดินไหว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107950" y="5373216"/>
            <a:ext cx="95059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 สูง 15.40 เมตร</a:t>
            </a: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,461,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23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033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5263" y="4149080"/>
            <a:ext cx="8948737" cy="11525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318ล./55-ก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นอกเขตแผ่นดินไหว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 ล./55-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ข  เขตแผ่นดินไหว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6499" name="Rectangle 4"/>
          <p:cNvSpPr>
            <a:spLocks noChangeArrowheads="1"/>
          </p:cNvSpPr>
          <p:nvPr/>
        </p:nvSpPr>
        <p:spPr bwMode="auto">
          <a:xfrm>
            <a:off x="107950" y="5229200"/>
            <a:ext cx="95059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15.40 เมตร</a:t>
            </a: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,461,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033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709613"/>
            <a:ext cx="88614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03783" y="4220691"/>
            <a:ext cx="8948737" cy="11525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318ล./55-ก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นอกเขตแผ่นดินไหว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 ล./55-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ข เขตแผ่นดินไหว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35496" y="5285526"/>
            <a:ext cx="95059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15.40 เมตร</a:t>
            </a:r>
          </a:p>
          <a:p>
            <a:pPr eaLnBrk="1" hangingPunct="1">
              <a:spcBef>
                <a:spcPts val="0"/>
              </a:spcBef>
              <a:buClr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,461,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033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20713"/>
            <a:ext cx="87693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03783" y="4292699"/>
            <a:ext cx="8948737" cy="11525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318ล./55-ก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นอกเขตแผ่นดินไหว 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 ล./55-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ข  เขตแผ่นดินไหว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106610" y="5387732"/>
            <a:ext cx="9505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15.40 เมตร</a:t>
            </a:r>
          </a:p>
          <a:p>
            <a:pPr eaLnBrk="1" hangingPunct="1">
              <a:spcBef>
                <a:spcPts val="0"/>
              </a:spcBef>
              <a:buClr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,461,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033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49275"/>
            <a:ext cx="88915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4941888"/>
            <a:ext cx="9251950" cy="681037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101/26 อาคาร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3 ห้องเรียน 1 ห้อง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ธุรการ (ใต้ถุนโล่ง)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935038" y="5537200"/>
            <a:ext cx="7273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6.65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2562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304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87217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5263" y="4293096"/>
            <a:ext cx="8948737" cy="11525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318ล./55-ก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นอกเขตแผ่นดินไหว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318 ล./55-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ข  เขตแผ่นดินไหว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2643" name="Rectangle 4"/>
          <p:cNvSpPr>
            <a:spLocks noChangeArrowheads="1"/>
          </p:cNvSpPr>
          <p:nvPr/>
        </p:nvSpPr>
        <p:spPr bwMode="auto">
          <a:xfrm>
            <a:off x="107950" y="5357534"/>
            <a:ext cx="95059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15.40 เมตร</a:t>
            </a:r>
          </a:p>
          <a:p>
            <a:pPr eaLnBrk="1" hangingPunct="1">
              <a:spcBef>
                <a:spcPts val="0"/>
              </a:spcBef>
              <a:buClr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,461,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033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73100"/>
            <a:ext cx="87693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6" descr="อาคารเรียน 324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8"/>
          <a:stretch>
            <a:fillRect/>
          </a:stretch>
        </p:blipFill>
        <p:spPr bwMode="auto">
          <a:xfrm>
            <a:off x="1116013" y="292100"/>
            <a:ext cx="7151687" cy="4073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5263" y="4227137"/>
            <a:ext cx="8948737" cy="15843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324ล./55-ก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นอกเขตแผ่นดินไหว </a:t>
            </a: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324 ล./55-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ข เขตแผ่นดินไหว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-323850" y="5307257"/>
            <a:ext cx="9791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15.40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985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585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640763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/>
          </p:cNvPr>
          <p:cNvSpPr txBox="1">
            <a:spLocks noRot="1" noChangeArrowheads="1"/>
          </p:cNvSpPr>
          <p:nvPr/>
        </p:nvSpPr>
        <p:spPr bwMode="auto">
          <a:xfrm>
            <a:off x="195263" y="4005064"/>
            <a:ext cx="89487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324ล./55-ก 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นอกเขตแผ่นดินไหว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324 ล./55-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  เขตแผ่นดินไหว</a:t>
            </a:r>
            <a:endParaRPr lang="th-TH" altLang="th-TH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-323850" y="5229200"/>
            <a:ext cx="9791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15.40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/>
          </p:cNvPr>
          <p:cNvSpPr txBox="1">
            <a:spLocks noRot="1" noChangeArrowheads="1"/>
          </p:cNvSpPr>
          <p:nvPr/>
        </p:nvSpPr>
        <p:spPr bwMode="auto">
          <a:xfrm>
            <a:off x="195263" y="4005064"/>
            <a:ext cx="89487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324ล./55-ก 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นอกเขตแผ่นดินไหว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324 ล./55-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 เขตแผ่นดินไหว</a:t>
            </a:r>
            <a:endParaRPr lang="th-TH" altLang="th-TH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8787" name="Rectangle 4"/>
          <p:cNvSpPr>
            <a:spLocks noChangeArrowheads="1"/>
          </p:cNvSpPr>
          <p:nvPr/>
        </p:nvSpPr>
        <p:spPr bwMode="auto">
          <a:xfrm>
            <a:off x="-323850" y="5229200"/>
            <a:ext cx="9791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15.40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187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35013"/>
            <a:ext cx="87852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/>
          </p:cNvPr>
          <p:cNvSpPr txBox="1">
            <a:spLocks noRot="1" noChangeArrowheads="1"/>
          </p:cNvSpPr>
          <p:nvPr/>
        </p:nvSpPr>
        <p:spPr bwMode="auto">
          <a:xfrm>
            <a:off x="195263" y="4076923"/>
            <a:ext cx="89487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324ล./55-ก 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นอกเขตแผ่นดินไหว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324 ล./55-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 เขตแผ่นดินไหว</a:t>
            </a:r>
            <a:endParaRPr lang="th-TH" altLang="th-TH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0835" name="Rectangle 4"/>
          <p:cNvSpPr>
            <a:spLocks noChangeArrowheads="1"/>
          </p:cNvSpPr>
          <p:nvPr/>
        </p:nvSpPr>
        <p:spPr bwMode="auto">
          <a:xfrm>
            <a:off x="-323850" y="5346972"/>
            <a:ext cx="9791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15.40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208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20713"/>
            <a:ext cx="8848725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/>
          </p:cNvPr>
          <p:cNvSpPr txBox="1">
            <a:spLocks noRot="1" noChangeArrowheads="1"/>
          </p:cNvSpPr>
          <p:nvPr/>
        </p:nvSpPr>
        <p:spPr bwMode="auto">
          <a:xfrm>
            <a:off x="195263" y="4149080"/>
            <a:ext cx="89487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324ล./55-ก 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เขตแผ่นดินไหว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อาคารเรียน 324 ล./55-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 เขตแผ่นดินไหว</a:t>
            </a:r>
            <a:endParaRPr lang="th-TH" altLang="th-TH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2883" name="Rectangle 4"/>
          <p:cNvSpPr>
            <a:spLocks noChangeArrowheads="1"/>
          </p:cNvSpPr>
          <p:nvPr/>
        </p:nvSpPr>
        <p:spPr bwMode="auto">
          <a:xfrm>
            <a:off x="-323850" y="5373216"/>
            <a:ext cx="9791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15.40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 / 27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585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908050"/>
            <a:ext cx="876935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>
            <a:extLst/>
          </p:cNvPr>
          <p:cNvSpPr>
            <a:spLocks noGrp="1" noRot="1" noChangeArrowheads="1"/>
          </p:cNvSpPr>
          <p:nvPr>
            <p:ph idx="4294967295"/>
          </p:nvPr>
        </p:nvSpPr>
        <p:spPr>
          <a:xfrm>
            <a:off x="195263" y="5013325"/>
            <a:ext cx="8948737" cy="15843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อาคารห้องสมุด</a:t>
            </a:r>
          </a:p>
        </p:txBody>
      </p:sp>
      <p:sp>
        <p:nvSpPr>
          <p:cNvPr id="124931" name="Rectangle 4"/>
          <p:cNvSpPr>
            <a:spLocks noChangeArrowheads="1"/>
          </p:cNvSpPr>
          <p:nvPr/>
        </p:nvSpPr>
        <p:spPr bwMode="auto">
          <a:xfrm>
            <a:off x="722313" y="5518150"/>
            <a:ext cx="87074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5.53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3,0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74625"/>
            <a:ext cx="8723313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>
            <a:extLst/>
          </p:cNvPr>
          <p:cNvSpPr>
            <a:spLocks noGrp="1" noRot="1" noChangeArrowheads="1"/>
          </p:cNvSpPr>
          <p:nvPr>
            <p:ph idx="4294967295"/>
          </p:nvPr>
        </p:nvSpPr>
        <p:spPr>
          <a:xfrm>
            <a:off x="195263" y="5013325"/>
            <a:ext cx="8948737" cy="15843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th-TH" altLang="th-TH" sz="3600" b="1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อาคารห้องสมุด</a:t>
            </a:r>
          </a:p>
        </p:txBody>
      </p:sp>
      <p:sp>
        <p:nvSpPr>
          <p:cNvPr id="126979" name="Rectangle 4"/>
          <p:cNvSpPr>
            <a:spLocks noChangeArrowheads="1"/>
          </p:cNvSpPr>
          <p:nvPr/>
        </p:nvSpPr>
        <p:spPr bwMode="auto">
          <a:xfrm>
            <a:off x="722313" y="5518150"/>
            <a:ext cx="87074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5.53 เมตร 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3,0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269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30175"/>
            <a:ext cx="709295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/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11300" y="2924175"/>
            <a:ext cx="6553200" cy="17526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8000" b="1" dirty="0">
                <a:latin typeface="TH SarabunPSK" pitchFamily="34" charset="-34"/>
                <a:cs typeface="TH SarabunPSK" pitchFamily="34" charset="-34"/>
              </a:rPr>
              <a:t>อาคารอเนกประสงค์</a:t>
            </a: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250825" y="5084763"/>
            <a:ext cx="9074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440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แบบมาตรฐาน สำนักงานคณะกรรมการการศึกษาขั้นพื้นฐาน</a:t>
            </a:r>
          </a:p>
        </p:txBody>
      </p:sp>
      <p:sp>
        <p:nvSpPr>
          <p:cNvPr id="5" name="Rectangle 3">
            <a:extLst/>
          </p:cNvPr>
          <p:cNvSpPr txBox="1">
            <a:spLocks noChangeArrowheads="1"/>
          </p:cNvSpPr>
          <p:nvPr/>
        </p:nvSpPr>
        <p:spPr bwMode="auto">
          <a:xfrm>
            <a:off x="882650" y="1497013"/>
            <a:ext cx="7810500" cy="1223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SzPct val="80000"/>
              <a:buFontTx/>
              <a:buNone/>
              <a:defRPr/>
            </a:pPr>
            <a:r>
              <a:rPr lang="th-TH" altLang="th-TH" sz="6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ลักษณะอาคารและราคามาตรฐาน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52425" y="4941888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201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</a:t>
            </a:r>
            <a:r>
              <a:rPr lang="en-US" altLang="th-TH" sz="3600" dirty="0">
                <a:solidFill>
                  <a:srgbClr val="00B0F0"/>
                </a:solidFill>
              </a:rPr>
              <a:t> 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1042988" y="5534025"/>
            <a:ext cx="73961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3.70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1,070,300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131076" name="Picture 5" descr="IMG_17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84200"/>
            <a:ext cx="6007100" cy="3994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4941888"/>
            <a:ext cx="9251950" cy="681037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101/26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3 ห้องเรียน 1 ห้อง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ธุรการ (ใต้ถุนโล่ง)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935038" y="5537200"/>
            <a:ext cx="72739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29.00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6.65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3038"/>
            <a:ext cx="8207375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52425" y="4764187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201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</a:t>
            </a:r>
            <a:r>
              <a:rPr lang="en-US" altLang="th-TH" sz="3600" dirty="0">
                <a:solidFill>
                  <a:srgbClr val="00B0F0"/>
                </a:solidFill>
              </a:rPr>
              <a:t> 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873125" y="5373216"/>
            <a:ext cx="73961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3.70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1,070,300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260350"/>
            <a:ext cx="604837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39750" y="4797425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202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</a:t>
            </a:r>
            <a:r>
              <a:rPr lang="en-US" altLang="th-TH" sz="3600" dirty="0">
                <a:solidFill>
                  <a:srgbClr val="00B0F0"/>
                </a:solidFill>
              </a:rPr>
              <a:t> 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1547813" y="5445125"/>
            <a:ext cx="6264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3.70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135172" name="Picture 5" descr="IMG_1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44500"/>
            <a:ext cx="6221412" cy="4137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6363"/>
            <a:ext cx="439261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39750" y="4797425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202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</a:t>
            </a:r>
            <a:r>
              <a:rPr lang="en-US" altLang="th-TH" sz="3600" dirty="0">
                <a:solidFill>
                  <a:srgbClr val="00B0F0"/>
                </a:solidFill>
              </a:rPr>
              <a:t> 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37220" name="Rectangle 3"/>
          <p:cNvSpPr>
            <a:spLocks noChangeArrowheads="1"/>
          </p:cNvSpPr>
          <p:nvPr/>
        </p:nvSpPr>
        <p:spPr bwMode="auto">
          <a:xfrm>
            <a:off x="1547813" y="5445125"/>
            <a:ext cx="62642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3.70 เมตร</a:t>
            </a:r>
          </a:p>
          <a:p>
            <a:pPr algn="ctr" eaLnBrk="1" hangingPunct="1">
              <a:spcBef>
                <a:spcPts val="0"/>
              </a:spcBef>
              <a:buClr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77813" y="4787900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th-TH" sz="3600" b="1" dirty="0" err="1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205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</a:t>
            </a:r>
            <a:r>
              <a:rPr lang="en-US" altLang="th-TH" sz="3600" dirty="0">
                <a:solidFill>
                  <a:srgbClr val="00B0F0"/>
                </a:solidFill>
              </a:rPr>
              <a:t> 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971600" y="5445224"/>
            <a:ext cx="76328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4.90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458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9268" name="Picture 6" descr="IMG_1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6267450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77813" y="4787900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205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</a:t>
            </a:r>
            <a:r>
              <a:rPr lang="en-US" altLang="th-TH" sz="3600" dirty="0">
                <a:solidFill>
                  <a:srgbClr val="00B0F0"/>
                </a:solidFill>
              </a:rPr>
              <a:t> 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1187450" y="5464175"/>
            <a:ext cx="77770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4.90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458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1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5888"/>
            <a:ext cx="763270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95288" y="4678363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206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</a:t>
            </a:r>
            <a:r>
              <a:rPr lang="en-US" altLang="th-TH" sz="3600" dirty="0">
                <a:solidFill>
                  <a:srgbClr val="00B0F0"/>
                </a:solidFill>
              </a:rPr>
              <a:t> 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475656" y="5301208"/>
            <a:ext cx="64087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6.35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657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43364" name="Picture 2" descr="IMG_09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04813"/>
            <a:ext cx="6054725" cy="403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95288" y="4724400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206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</a:t>
            </a:r>
            <a:r>
              <a:rPr lang="en-US" altLang="th-TH" sz="3600" dirty="0">
                <a:solidFill>
                  <a:srgbClr val="00B0F0"/>
                </a:solidFill>
              </a:rPr>
              <a:t> 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1619250" y="5367338"/>
            <a:ext cx="6264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6.35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4,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657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5888"/>
            <a:ext cx="67691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07963" y="4508500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โรงอาหาร 84 ที่นั่ง</a:t>
            </a:r>
            <a:endParaRPr lang="th-TH" altLang="th-TH" sz="3600">
              <a:solidFill>
                <a:srgbClr val="00B0F0"/>
              </a:solidFill>
            </a:endParaRP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467544" y="5085184"/>
            <a:ext cx="81676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4.55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1,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104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47460" name="Picture 2" descr="20160913_85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4788"/>
            <a:ext cx="5592763" cy="4192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r="2463"/>
          <a:stretch>
            <a:fillRect/>
          </a:stretch>
        </p:blipFill>
        <p:spPr bwMode="auto">
          <a:xfrm>
            <a:off x="5651500" y="200025"/>
            <a:ext cx="3457575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5" descr="IMG_28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82563"/>
            <a:ext cx="7931150" cy="447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95288" y="4724400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โรง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อาหารขนาดเล็ก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260 ที่นั่ง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49508" name="Rectangle 3"/>
          <p:cNvSpPr>
            <a:spLocks noChangeArrowheads="1"/>
          </p:cNvSpPr>
          <p:nvPr/>
        </p:nvSpPr>
        <p:spPr bwMode="auto">
          <a:xfrm>
            <a:off x="1123950" y="5405438"/>
            <a:ext cx="74898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6.30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3,4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95288" y="4724400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โรง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อาหารขนาดเล็ก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260 ที่นั่ง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826591" y="5301208"/>
            <a:ext cx="74898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6.30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3,4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51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4463"/>
            <a:ext cx="6335713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5888"/>
            <a:ext cx="6762750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0" y="4581525"/>
            <a:ext cx="9251950" cy="681038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101/26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อาคารเรียน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3 ห้องเรียน 1 ห้อง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ธุรการ (ใต้ถุนโล่ง)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989013" y="5262563"/>
            <a:ext cx="72739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29.00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6.65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5" descr="IMG_28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8288"/>
            <a:ext cx="8361363" cy="4713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17513" y="5051425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โรง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อาหารขนาดกลาง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500 ที่นั่ง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53604" name="Rectangle 3"/>
          <p:cNvSpPr>
            <a:spLocks noChangeArrowheads="1"/>
          </p:cNvSpPr>
          <p:nvPr/>
        </p:nvSpPr>
        <p:spPr bwMode="auto">
          <a:xfrm>
            <a:off x="900113" y="5589240"/>
            <a:ext cx="7747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6.30 เมตร</a:t>
            </a:r>
          </a:p>
        </p:txBody>
      </p:sp>
      <p:sp>
        <p:nvSpPr>
          <p:cNvPr id="153605" name="Rectangle 3"/>
          <p:cNvSpPr>
            <a:spLocks noChangeArrowheads="1"/>
          </p:cNvSpPr>
          <p:nvPr/>
        </p:nvSpPr>
        <p:spPr bwMode="auto">
          <a:xfrm>
            <a:off x="874505" y="6128642"/>
            <a:ext cx="774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6,822,000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74650" y="5196234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โรง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อาหารขนาดกลาง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500 ที่นั่ง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900113" y="5732463"/>
            <a:ext cx="7747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22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.00 x 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6.30 เมตร</a:t>
            </a:r>
          </a:p>
        </p:txBody>
      </p:sp>
      <p:pic>
        <p:nvPicPr>
          <p:cNvPr id="155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3525"/>
            <a:ext cx="80645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Rectangle 3"/>
          <p:cNvSpPr>
            <a:spLocks noChangeArrowheads="1"/>
          </p:cNvSpPr>
          <p:nvPr/>
        </p:nvSpPr>
        <p:spPr bwMode="auto">
          <a:xfrm>
            <a:off x="900113" y="6237312"/>
            <a:ext cx="774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6,822,000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6" descr="IMG_1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63513"/>
            <a:ext cx="6969125" cy="4633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11560" y="4797425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อาคารหอประชุม 100/27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57700" name="Rectangle 3"/>
          <p:cNvSpPr>
            <a:spLocks noChangeArrowheads="1"/>
          </p:cNvSpPr>
          <p:nvPr/>
        </p:nvSpPr>
        <p:spPr bwMode="auto">
          <a:xfrm>
            <a:off x="826144" y="5304110"/>
            <a:ext cx="76342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26.00 x 4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11.45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071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57919" y="4797152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อาคารหอประชุม 100/27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942975" y="5300663"/>
            <a:ext cx="76342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26.00 x 4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11.45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071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5888"/>
            <a:ext cx="7634287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5" descr="IMG_09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88913"/>
            <a:ext cx="6791325" cy="4516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57200" y="4668645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โรงอาหาร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แบบ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101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ล./27 (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พิเศษ)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61796" name="Rectangle 3"/>
          <p:cNvSpPr>
            <a:spLocks noChangeArrowheads="1"/>
          </p:cNvSpPr>
          <p:nvPr/>
        </p:nvSpPr>
        <p:spPr bwMode="auto">
          <a:xfrm>
            <a:off x="684213" y="5643255"/>
            <a:ext cx="7775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24.00 x 4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12.75 เมตร</a:t>
            </a:r>
            <a:endParaRPr lang="th-TH" altLang="th-TH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2">
            <a:extLst/>
          </p:cNvPr>
          <p:cNvSpPr txBox="1">
            <a:spLocks noRot="1" noChangeArrowheads="1"/>
          </p:cNvSpPr>
          <p:nvPr/>
        </p:nvSpPr>
        <p:spPr bwMode="auto">
          <a:xfrm>
            <a:off x="447675" y="5151168"/>
            <a:ext cx="82296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(ปรับปรุง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ชั้นบนเป็นโรงพล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ศึกษา)</a:t>
            </a:r>
            <a:endParaRPr lang="th-TH" altLang="th-TH" sz="36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1798" name="Rectangle 3"/>
          <p:cNvSpPr>
            <a:spLocks noChangeArrowheads="1"/>
          </p:cNvSpPr>
          <p:nvPr/>
        </p:nvSpPr>
        <p:spPr bwMode="auto">
          <a:xfrm>
            <a:off x="684213" y="6143002"/>
            <a:ext cx="777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12,</a:t>
            </a: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455</a:t>
            </a:r>
            <a:r>
              <a:rPr lang="en-US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57200" y="4619683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โรง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อาหารแบบ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101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ล./27 (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พิเศษ)</a:t>
            </a:r>
            <a:endParaRPr lang="th-TH" altLang="th-TH" sz="3600" dirty="0">
              <a:solidFill>
                <a:srgbClr val="00B0F0"/>
              </a:solidFill>
            </a:endParaRP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684213" y="5589240"/>
            <a:ext cx="7775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24.00 x 4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12.75 เมตร</a:t>
            </a:r>
            <a:endParaRPr lang="th-TH" altLang="th-TH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15888"/>
            <a:ext cx="78105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/>
          </p:cNvPr>
          <p:cNvSpPr txBox="1">
            <a:spLocks noRot="1" noChangeArrowheads="1"/>
          </p:cNvSpPr>
          <p:nvPr/>
        </p:nvSpPr>
        <p:spPr bwMode="auto">
          <a:xfrm>
            <a:off x="447675" y="5101437"/>
            <a:ext cx="82296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(ปรับปรุง</a:t>
            </a:r>
            <a:r>
              <a:rPr lang="th-TH" altLang="th-TH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ชั้นบนเป็นโรงพล</a:t>
            </a:r>
            <a:r>
              <a:rPr lang="th-TH" altLang="th-TH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ศึกษา)</a:t>
            </a:r>
            <a:endParaRPr lang="th-TH" altLang="th-TH" sz="36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46" name="Rectangle 3"/>
          <p:cNvSpPr>
            <a:spLocks noChangeArrowheads="1"/>
          </p:cNvSpPr>
          <p:nvPr/>
        </p:nvSpPr>
        <p:spPr bwMode="auto">
          <a:xfrm>
            <a:off x="684213" y="6143002"/>
            <a:ext cx="777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12,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455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39738" y="4594225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อาคารโรงฝึกงาน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102/27</a:t>
            </a: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636588" y="5265738"/>
            <a:ext cx="79025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4.40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988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65892" name="Picture 6" descr="IMG_1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31825"/>
            <a:ext cx="5937250" cy="3948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68288"/>
            <a:ext cx="8324850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39738" y="4594225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อาคารโรงฝึกงาน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102/27</a:t>
            </a:r>
          </a:p>
        </p:txBody>
      </p:sp>
      <p:sp>
        <p:nvSpPr>
          <p:cNvPr id="167940" name="Rectangle 3"/>
          <p:cNvSpPr>
            <a:spLocks noChangeArrowheads="1"/>
          </p:cNvSpPr>
          <p:nvPr/>
        </p:nvSpPr>
        <p:spPr bwMode="auto">
          <a:xfrm>
            <a:off x="636588" y="5265738"/>
            <a:ext cx="79025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 x 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4.40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988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รูปภาพ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6632"/>
            <a:ext cx="6799262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20688" y="5157192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โรงฝึกงาน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204/27</a:t>
            </a:r>
          </a:p>
        </p:txBody>
      </p:sp>
      <p:sp>
        <p:nvSpPr>
          <p:cNvPr id="169988" name="Rectangle 3"/>
          <p:cNvSpPr>
            <a:spLocks noChangeArrowheads="1"/>
          </p:cNvSpPr>
          <p:nvPr/>
        </p:nvSpPr>
        <p:spPr bwMode="auto">
          <a:xfrm>
            <a:off x="1116013" y="5589240"/>
            <a:ext cx="7345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14.00 x 34.00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7.40 เมตร</a:t>
            </a:r>
          </a:p>
        </p:txBody>
      </p:sp>
      <p:sp>
        <p:nvSpPr>
          <p:cNvPr id="169989" name="Rectangle 3"/>
          <p:cNvSpPr>
            <a:spLocks noChangeArrowheads="1"/>
          </p:cNvSpPr>
          <p:nvPr/>
        </p:nvSpPr>
        <p:spPr bwMode="auto">
          <a:xfrm>
            <a:off x="1116013" y="6131851"/>
            <a:ext cx="73453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421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20688" y="5240338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โรงฝึกงาน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204/27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1116013" y="5724525"/>
            <a:ext cx="7345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4.00</a:t>
            </a:r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7.40 เมตร</a:t>
            </a:r>
          </a:p>
        </p:txBody>
      </p:sp>
      <p:pic>
        <p:nvPicPr>
          <p:cNvPr id="172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95250"/>
            <a:ext cx="48006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7" name="Rectangle 3"/>
          <p:cNvSpPr>
            <a:spLocks noChangeArrowheads="1"/>
          </p:cNvSpPr>
          <p:nvPr/>
        </p:nvSpPr>
        <p:spPr bwMode="auto">
          <a:xfrm>
            <a:off x="1116013" y="6272213"/>
            <a:ext cx="73453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5,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421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68313" y="4979988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103/26 อาคาร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เรียนชั้นเดียว 3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ห้องเรียน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(พื้นยกสูง)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246188" y="5489575"/>
            <a:ext cx="6911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29.00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4.40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892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22532" name="Picture 2" descr="IMG_18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6250"/>
            <a:ext cx="6556375" cy="4367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5" descr="บ้านพักครูอาชีว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275"/>
            <a:ext cx="82296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/>
          </p:cNvPr>
          <p:cNvSpPr txBox="1">
            <a:spLocks noRot="1" noChangeArrowheads="1"/>
          </p:cNvSpPr>
          <p:nvPr/>
        </p:nvSpPr>
        <p:spPr bwMode="auto">
          <a:xfrm>
            <a:off x="442913" y="4797425"/>
            <a:ext cx="8229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th-TH" altLang="th-TH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แบบรูปรายการก่อสร้างบ้านพักนักศึกษา โครงการปฏิรูปการศึกษาเกษตรเพื่อชีวิตของวิทยาลัยเกษตรและเทคโนโลยีราชบุรี</a:t>
            </a:r>
            <a:endParaRPr lang="th-TH" altLang="th-TH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4084" name="Rectangle 3"/>
          <p:cNvSpPr>
            <a:spLocks noChangeArrowheads="1"/>
          </p:cNvSpPr>
          <p:nvPr/>
        </p:nvSpPr>
        <p:spPr bwMode="auto">
          <a:xfrm>
            <a:off x="611188" y="5765800"/>
            <a:ext cx="835183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th-TH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r>
              <a:rPr lang="en-US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r>
              <a:rPr lang="en-US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 สูง 3.10 เมตร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th-TH" alt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  </a:t>
            </a:r>
            <a:r>
              <a:rPr lang="th-TH" altLang="th-TH" sz="3000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เงิน</a:t>
            </a:r>
            <a:r>
              <a:rPr lang="en-US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1</a:t>
            </a:r>
            <a:r>
              <a:rPr lang="th-TH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360</a:t>
            </a:r>
            <a:r>
              <a:rPr lang="en-US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sz="3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/>
          </p:cNvPr>
          <p:cNvSpPr>
            <a:spLocks noGrp="1" noRot="1" noChangeArrowheads="1"/>
          </p:cNvSpPr>
          <p:nvPr>
            <p:ph idx="4294967295"/>
          </p:nvPr>
        </p:nvSpPr>
        <p:spPr>
          <a:xfrm>
            <a:off x="323850" y="5013325"/>
            <a:ext cx="8229600" cy="10795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th-TH" altLang="th-TH" sz="28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แบบรูปรายการก่อสร้างบ้านพักนักศึกษา โครงการปฏิรูปการศึกษาเกษตรเพื่อชีวิตของวิทยาลัยเกษตรและเทคโนโลยีราชบุรี</a:t>
            </a:r>
          </a:p>
          <a:p>
            <a:pPr algn="ctr" eaLnBrk="1" hangingPunct="1">
              <a:buFont typeface="Arial" pitchFamily="34" charset="0"/>
              <a:buNone/>
              <a:defRPr/>
            </a:pP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88975" y="5813425"/>
            <a:ext cx="8351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th-TH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</a:t>
            </a:r>
            <a:r>
              <a:rPr lang="en-US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x </a:t>
            </a:r>
            <a:r>
              <a:rPr lang="th-TH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r>
              <a:rPr lang="en-US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3.10 เมตร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en-US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1,</a:t>
            </a:r>
            <a:r>
              <a:rPr lang="th-TH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360</a:t>
            </a:r>
            <a:r>
              <a:rPr lang="en-US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sz="2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76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84138"/>
            <a:ext cx="77247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19113" y="5053013"/>
            <a:ext cx="8229600" cy="67945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th-TH" altLang="th-TH" sz="33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บ้านพักครู </a:t>
            </a:r>
            <a:r>
              <a:rPr lang="en-US" altLang="th-TH" sz="33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207 </a:t>
            </a:r>
            <a:endParaRPr lang="th-TH" altLang="th-TH" sz="22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250825" y="5516563"/>
            <a:ext cx="85693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.50 x 1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5.65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เงิน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48</a:t>
            </a:r>
            <a:r>
              <a:rPr lang="en-US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178180" name="Picture 5" descr="IMG_19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88913"/>
            <a:ext cx="7318375" cy="4864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19113" y="5053013"/>
            <a:ext cx="8229600" cy="67945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Arial" pitchFamily="34" charset="0"/>
              <a:buNone/>
              <a:defRPr/>
            </a:pPr>
            <a:r>
              <a:rPr lang="th-TH" altLang="th-TH" sz="33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บ้านพักครู </a:t>
            </a:r>
            <a:r>
              <a:rPr lang="en-US" altLang="th-TH" sz="33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207 </a:t>
            </a:r>
            <a:endParaRPr lang="th-TH" altLang="th-TH" sz="22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250825" y="5516563"/>
            <a:ext cx="85693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.50 x 1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5.65 เมตร</a:t>
            </a:r>
          </a:p>
          <a:p>
            <a:pPr algn="ctr" eaLnBrk="1" hangingPunct="1">
              <a:spcBef>
                <a:spcPts val="0"/>
              </a:spcBef>
              <a:buClr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9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48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th-TH" altLang="th-TH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0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88913"/>
            <a:ext cx="8507412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90872" y="4836195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.301/26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(ปี 2539)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684213" y="5489575"/>
            <a:ext cx="75787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5.50 x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5.45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เป็น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600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182276" name="Picture 2" descr="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92075"/>
            <a:ext cx="5495925" cy="4776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68313" y="4687888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บ้านพักครู แบบ 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203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1187450" y="5229225"/>
            <a:ext cx="73453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6.30 เมตร</a:t>
            </a: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ราคา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ก่อสร้าง (กำลังดำเนินการอยู่)</a:t>
            </a:r>
            <a:endParaRPr lang="th-TH" altLang="th-TH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43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36613"/>
            <a:ext cx="6408738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81715" y="4500505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บ้านพักครู แบบ 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203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1099916" y="5173605"/>
            <a:ext cx="71501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เมตร สูง 6.30 เมตร</a:t>
            </a:r>
            <a:endParaRPr lang="th-TH" altLang="th-TH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ราคา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กลางก่อสร้าง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(กำลังดำเนินการอยู่)</a:t>
            </a:r>
            <a:endParaRPr lang="th-TH" altLang="th-TH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637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66725"/>
            <a:ext cx="4049712" cy="3167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450"/>
            <a:ext cx="4364038" cy="32464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4" name="TextBox 4"/>
          <p:cNvSpPr txBox="1">
            <a:spLocks noChangeArrowheads="1"/>
          </p:cNvSpPr>
          <p:nvPr/>
        </p:nvSpPr>
        <p:spPr bwMode="auto">
          <a:xfrm>
            <a:off x="1071563" y="3783013"/>
            <a:ext cx="2557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4400"/>
              <a:t>แปลนชั้นล่าง</a:t>
            </a:r>
          </a:p>
        </p:txBody>
      </p:sp>
      <p:sp>
        <p:nvSpPr>
          <p:cNvPr id="186375" name="TextBox 7"/>
          <p:cNvSpPr txBox="1">
            <a:spLocks noChangeArrowheads="1"/>
          </p:cNvSpPr>
          <p:nvPr/>
        </p:nvSpPr>
        <p:spPr bwMode="auto">
          <a:xfrm>
            <a:off x="6143625" y="3738563"/>
            <a:ext cx="23161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4400"/>
              <a:t>แปลนชั้นบน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914400" y="4416425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บ้านพักครู </a:t>
            </a:r>
            <a:r>
              <a:rPr lang="en-US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204/61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(ฝ)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1619250" y="5097462"/>
            <a:ext cx="73453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10.00 x 14.00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8.70 เมตร</a:t>
            </a:r>
          </a:p>
          <a:p>
            <a:pPr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1,684 ,000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884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16266"/>
          <a:stretch>
            <a:fillRect/>
          </a:stretch>
        </p:blipFill>
        <p:spPr bwMode="auto">
          <a:xfrm>
            <a:off x="1619250" y="549275"/>
            <a:ext cx="6481763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42900" y="4529138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บ้านพักครู </a:t>
            </a:r>
            <a:r>
              <a:rPr lang="en-US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204/61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(ฝ)</a:t>
            </a:r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900113" y="5257800"/>
            <a:ext cx="7273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10.00 x 14.00</a:t>
            </a:r>
            <a:r>
              <a:rPr lang="th-TH" altLang="th-TH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8.70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1,6</a:t>
            </a: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84</a:t>
            </a:r>
            <a:r>
              <a:rPr lang="en-US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,</a:t>
            </a:r>
            <a:r>
              <a:rPr lang="th-TH" altLang="th-TH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000 บาท</a:t>
            </a:r>
            <a:endParaRPr lang="th-TH" altLang="th-TH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0468" name="TextBox 4"/>
          <p:cNvSpPr txBox="1">
            <a:spLocks noChangeArrowheads="1"/>
          </p:cNvSpPr>
          <p:nvPr/>
        </p:nvSpPr>
        <p:spPr bwMode="auto">
          <a:xfrm>
            <a:off x="571500" y="3857625"/>
            <a:ext cx="2747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4400"/>
              <a:t>แปลนชั้นล่าง</a:t>
            </a:r>
          </a:p>
        </p:txBody>
      </p:sp>
      <p:sp>
        <p:nvSpPr>
          <p:cNvPr id="190469" name="TextBox 4"/>
          <p:cNvSpPr txBox="1">
            <a:spLocks noChangeArrowheads="1"/>
          </p:cNvSpPr>
          <p:nvPr/>
        </p:nvSpPr>
        <p:spPr bwMode="auto">
          <a:xfrm>
            <a:off x="5500688" y="3929063"/>
            <a:ext cx="251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4400"/>
              <a:t>แปลนชั้นบน</a:t>
            </a:r>
          </a:p>
        </p:txBody>
      </p:sp>
      <p:pic>
        <p:nvPicPr>
          <p:cNvPr id="19047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3107"/>
          <a:stretch>
            <a:fillRect/>
          </a:stretch>
        </p:blipFill>
        <p:spPr bwMode="auto">
          <a:xfrm>
            <a:off x="0" y="214313"/>
            <a:ext cx="4071938" cy="3492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7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214313"/>
            <a:ext cx="4875212" cy="35004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16744" y="4780725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บ้านพักครู 8 ครอบครัว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879475" y="5489575"/>
            <a:ext cx="77041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8.50 x 31.00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8.25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978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92516" name="รูปภาพ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3" b="15614"/>
          <a:stretch>
            <a:fillRect/>
          </a:stretch>
        </p:blipFill>
        <p:spPr bwMode="auto">
          <a:xfrm>
            <a:off x="74613" y="473075"/>
            <a:ext cx="5532437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476250"/>
            <a:ext cx="35020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68313" y="4979988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 err="1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สปช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103/26 อาคาร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เรียนชั้นเดียว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3 ห้องเรียน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(ยกพื้นสูง)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246188" y="5489575"/>
            <a:ext cx="6911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x 29.00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4.40 เมตร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892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33375"/>
            <a:ext cx="74422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80491" y="3828256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บ้านพักภารโรงแบบแฟลต  8 ครอบครัว</a:t>
            </a:r>
          </a:p>
        </p:txBody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1187450" y="4837113"/>
            <a:ext cx="7272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8.60 x 15.00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สูง 8.60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978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194564" name="Picture 2" descr="ca]94kiFi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196975"/>
            <a:ext cx="81216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IMG_1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404813"/>
            <a:ext cx="6232525" cy="4151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23528" y="4664076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ห้องน้ำห้องส้วมนักเรียนหญิง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ที่/49</a:t>
            </a:r>
            <a:r>
              <a:rPr lang="en-US" altLang="th-TH" sz="3600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2756" name="Rectangle 3"/>
          <p:cNvSpPr>
            <a:spLocks noChangeArrowheads="1"/>
          </p:cNvSpPr>
          <p:nvPr/>
        </p:nvSpPr>
        <p:spPr bwMode="auto">
          <a:xfrm>
            <a:off x="1439863" y="5345113"/>
            <a:ext cx="6264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5.20 x 7.00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387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800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23528" y="4664076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ห้องน้ำห้องส้วมนักเรียนหญิง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ที่/49</a:t>
            </a:r>
            <a:r>
              <a:rPr lang="en-US" altLang="th-TH" sz="3600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1439863" y="5345113"/>
            <a:ext cx="6264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5.20 x 7.00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387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800 บาท</a:t>
            </a:r>
          </a:p>
        </p:txBody>
      </p:sp>
      <p:pic>
        <p:nvPicPr>
          <p:cNvPr id="2048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8588"/>
            <a:ext cx="70580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5" descr="IMG_18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541338"/>
            <a:ext cx="6173787" cy="410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29431" y="4747543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ห้องน้ำห้องส้วมนักเรียนชาย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ที่/49</a:t>
            </a:r>
            <a:r>
              <a:rPr lang="en-US" altLang="th-TH" sz="3600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6852" name="Rectangle 3"/>
          <p:cNvSpPr>
            <a:spLocks noChangeArrowheads="1"/>
          </p:cNvSpPr>
          <p:nvPr/>
        </p:nvSpPr>
        <p:spPr bwMode="auto">
          <a:xfrm>
            <a:off x="1042988" y="5489575"/>
            <a:ext cx="72024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6.40 x 7.00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5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29431" y="4839811"/>
            <a:ext cx="8229600" cy="681037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ห้องน้ำห้องส้วมนักเรียนชาย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ที่/49</a:t>
            </a:r>
            <a:r>
              <a:rPr lang="en-US" altLang="th-TH" sz="3600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1042988" y="5489575"/>
            <a:ext cx="72024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6.40 x 7.00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5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89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15888"/>
            <a:ext cx="6918325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IMG_18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07112" cy="4068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86420" y="4677271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ห้องน้ำห้องส้วมนักเรียนหญิง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 ที่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/49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0948" name="Rectangle 3"/>
          <p:cNvSpPr>
            <a:spLocks noChangeArrowheads="1"/>
          </p:cNvSpPr>
          <p:nvPr/>
        </p:nvSpPr>
        <p:spPr bwMode="auto">
          <a:xfrm>
            <a:off x="1331640" y="5418138"/>
            <a:ext cx="68045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5.20 x 9.50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06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39552" y="4737100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ห้องน้ำห้องส้วมนักเรียนหญิง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 ที่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/49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1619672" y="5418138"/>
            <a:ext cx="6264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5.20 x 9.50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ปีงบ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5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06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  <p:pic>
        <p:nvPicPr>
          <p:cNvPr id="2129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31763"/>
            <a:ext cx="8658225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/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03213" y="4508500"/>
            <a:ext cx="8229600" cy="681038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ห้องน้ำห้องส้วมนักเรียนชาย </a:t>
            </a:r>
            <a:r>
              <a:rPr lang="th-TH" altLang="th-TH" sz="3600" b="1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 ที่</a:t>
            </a:r>
            <a:r>
              <a:rPr lang="th-TH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/49</a:t>
            </a:r>
            <a:r>
              <a:rPr lang="en-US" altLang="th-TH" sz="3600" b="1" dirty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b="1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749300" y="5189538"/>
            <a:ext cx="75612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6.40 x 9.50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ราคากลางก่อสร้าง ปี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r>
              <a:rPr lang="en-US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alt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215044" name="Picture 5" descr="IMG_18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98450"/>
            <a:ext cx="6007100" cy="3994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6494" r="3597" b="16882"/>
          <a:stretch/>
        </p:blipFill>
        <p:spPr bwMode="auto">
          <a:xfrm>
            <a:off x="215305" y="198567"/>
            <a:ext cx="8640960" cy="499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03648" y="5688449"/>
            <a:ext cx="6264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กลางก่อสร้าง ปีงบ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   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481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200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sp>
        <p:nvSpPr>
          <p:cNvPr id="4" name="Rectangle 2">
            <a:extLst/>
          </p:cNvPr>
          <p:cNvSpPr txBox="1">
            <a:spLocks noRot="1" noChangeArrowheads="1"/>
          </p:cNvSpPr>
          <p:nvPr/>
        </p:nvSpPr>
        <p:spPr>
          <a:xfrm>
            <a:off x="323528" y="5225397"/>
            <a:ext cx="8229600" cy="681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ที่/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ชาย-หญิง (ชาย 2 ที่ หญิง 2 ที่)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endParaRPr lang="th-TH" altLang="th-TH" b="1" kern="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7929"/>
            <a:ext cx="7272809" cy="547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/>
          </p:cNvPr>
          <p:cNvSpPr txBox="1">
            <a:spLocks noRot="1" noChangeArrowheads="1"/>
          </p:cNvSpPr>
          <p:nvPr/>
        </p:nvSpPr>
        <p:spPr>
          <a:xfrm>
            <a:off x="421010" y="5589240"/>
            <a:ext cx="8229600" cy="681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th-TH" sz="3600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altLang="th-TH" sz="3600" b="1" kern="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03672" y="5893507"/>
            <a:ext cx="6264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กรอบอาคาร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0 x 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.50</a:t>
            </a: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 สูง 3.60 เมตร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th-TH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กลางก่อสร้าง ปีงบ </a:t>
            </a:r>
            <a:r>
              <a:rPr lang="en-US" alt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เป็นเงิน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481</a:t>
            </a:r>
            <a:r>
              <a:rPr lang="en-US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alt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200 บาท</a:t>
            </a:r>
          </a:p>
        </p:txBody>
      </p:sp>
      <p:sp>
        <p:nvSpPr>
          <p:cNvPr id="5" name="Rectangle 2">
            <a:extLst/>
          </p:cNvPr>
          <p:cNvSpPr txBox="1">
            <a:spLocks noRot="1" noChangeArrowheads="1"/>
          </p:cNvSpPr>
          <p:nvPr/>
        </p:nvSpPr>
        <p:spPr>
          <a:xfrm>
            <a:off x="323528" y="5419560"/>
            <a:ext cx="8229600" cy="6810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ห้องน้ำ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OBEC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ที่/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ชาย-หญิง (ชาย 2 ที่ หญิง 2 ที่)</a:t>
            </a:r>
            <a:r>
              <a:rPr lang="en-US" altLang="th-TH" b="1" kern="0" dirty="0" smtClean="0">
                <a:solidFill>
                  <a:srgbClr val="00B0F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endParaRPr lang="th-TH" altLang="th-TH" b="1" kern="0" dirty="0">
              <a:solidFill>
                <a:srgbClr val="00B0F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amwork">
  <a:themeElements>
    <a:clrScheme name="Teamwork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eamwork">
      <a:majorFont>
        <a:latin typeface="Garamond"/>
        <a:ea typeface=""/>
        <a:cs typeface="Angsana New"/>
      </a:majorFont>
      <a:minorFont>
        <a:latin typeface="Garamond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4155</TotalTime>
  <Words>1843</Words>
  <Application>Microsoft Office PowerPoint</Application>
  <PresentationFormat>นำเสนอทางหน้าจอ (4:3)</PresentationFormat>
  <Paragraphs>380</Paragraphs>
  <Slides>111</Slides>
  <Notes>95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111</vt:i4>
      </vt:variant>
    </vt:vector>
  </HeadingPairs>
  <TitlesOfParts>
    <vt:vector size="118" baseType="lpstr">
      <vt:lpstr>Angsana New</vt:lpstr>
      <vt:lpstr>Arial</vt:lpstr>
      <vt:lpstr>Calibri</vt:lpstr>
      <vt:lpstr>Cordia New</vt:lpstr>
      <vt:lpstr>Garamond</vt:lpstr>
      <vt:lpstr>TH SarabunPSK</vt:lpstr>
      <vt:lpstr>Teamwork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TIK TUNG</dc:creator>
  <cp:lastModifiedBy>User</cp:lastModifiedBy>
  <cp:revision>505</cp:revision>
  <cp:lastPrinted>2018-10-17T08:05:36Z</cp:lastPrinted>
  <dcterms:created xsi:type="dcterms:W3CDTF">2012-07-23T07:00:32Z</dcterms:created>
  <dcterms:modified xsi:type="dcterms:W3CDTF">2018-10-17T08:24:54Z</dcterms:modified>
</cp:coreProperties>
</file>